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7" r:id="rId5"/>
    <p:sldId id="259" r:id="rId6"/>
    <p:sldId id="260" r:id="rId7"/>
    <p:sldId id="261" r:id="rId8"/>
  </p:sldIdLst>
  <p:sldSz cx="12192000" cy="1079944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55C7D"/>
    <a:srgbClr val="EE48E2"/>
    <a:srgbClr val="F272E9"/>
    <a:srgbClr val="F9C3F5"/>
    <a:srgbClr val="FFFBE9"/>
    <a:srgbClr val="F9ED69"/>
    <a:srgbClr val="B3E7F1"/>
    <a:srgbClr val="B9D7EA"/>
    <a:srgbClr val="6C5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1" d="100"/>
          <a:sy n="61" d="100"/>
        </p:scale>
        <p:origin x="120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767462"/>
            <a:ext cx="10363200" cy="375991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72376"/>
            <a:ext cx="9144000" cy="2607442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600" indent="0" algn="ctr">
              <a:buNone/>
              <a:defRPr sz="2665"/>
            </a:lvl2pPr>
            <a:lvl3pPr marL="1219200" indent="0" algn="ctr">
              <a:buNone/>
              <a:defRPr sz="2400"/>
            </a:lvl3pPr>
            <a:lvl4pPr marL="1828800" indent="0" algn="ctr">
              <a:buNone/>
              <a:defRPr sz="2135"/>
            </a:lvl4pPr>
            <a:lvl5pPr marL="2438400" indent="0" algn="ctr">
              <a:buNone/>
              <a:defRPr sz="2135"/>
            </a:lvl5pPr>
            <a:lvl6pPr marL="3048000" indent="0" algn="ctr">
              <a:buNone/>
              <a:defRPr sz="2135"/>
            </a:lvl6pPr>
            <a:lvl7pPr marL="3657600" indent="0" algn="ctr">
              <a:buNone/>
              <a:defRPr sz="2135"/>
            </a:lvl7pPr>
            <a:lvl8pPr marL="4267200" indent="0" algn="ctr">
              <a:buNone/>
              <a:defRPr sz="2135"/>
            </a:lvl8pPr>
            <a:lvl9pPr marL="4876800" indent="0" algn="ctr">
              <a:buNone/>
              <a:defRPr sz="2135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574987"/>
            <a:ext cx="2628900" cy="91523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574987"/>
            <a:ext cx="7734300" cy="91523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692444"/>
            <a:ext cx="10515600" cy="4492401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7227345"/>
            <a:ext cx="10515600" cy="2362447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60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874937"/>
            <a:ext cx="5181600" cy="68523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874937"/>
            <a:ext cx="5181600" cy="68523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74990"/>
            <a:ext cx="10515600" cy="208745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647443"/>
            <a:ext cx="5157787" cy="129747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944914"/>
            <a:ext cx="5157787" cy="58023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647443"/>
            <a:ext cx="5183188" cy="129747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944914"/>
            <a:ext cx="5183188" cy="58023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19984"/>
            <a:ext cx="3932237" cy="2519945"/>
          </a:xfrm>
        </p:spPr>
        <p:txBody>
          <a:bodyPr anchor="b"/>
          <a:lstStyle>
            <a:lvl1pPr>
              <a:defRPr sz="426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554968"/>
            <a:ext cx="6172200" cy="7674832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239929"/>
            <a:ext cx="3932237" cy="6002369"/>
          </a:xfrm>
        </p:spPr>
        <p:txBody>
          <a:bodyPr/>
          <a:lstStyle>
            <a:lvl1pPr marL="0" indent="0">
              <a:buNone/>
              <a:defRPr sz="2135"/>
            </a:lvl1pPr>
            <a:lvl2pPr marL="609600" indent="0">
              <a:buNone/>
              <a:defRPr sz="1865"/>
            </a:lvl2pPr>
            <a:lvl3pPr marL="1219200" indent="0">
              <a:buNone/>
              <a:defRPr sz="1600"/>
            </a:lvl3pPr>
            <a:lvl4pPr marL="1828800" indent="0">
              <a:buNone/>
              <a:defRPr sz="1335"/>
            </a:lvl4pPr>
            <a:lvl5pPr marL="2438400" indent="0">
              <a:buNone/>
              <a:defRPr sz="1335"/>
            </a:lvl5pPr>
            <a:lvl6pPr marL="3048000" indent="0">
              <a:buNone/>
              <a:defRPr sz="1335"/>
            </a:lvl6pPr>
            <a:lvl7pPr marL="3657600" indent="0">
              <a:buNone/>
              <a:defRPr sz="1335"/>
            </a:lvl7pPr>
            <a:lvl8pPr marL="4267200" indent="0">
              <a:buNone/>
              <a:defRPr sz="1335"/>
            </a:lvl8pPr>
            <a:lvl9pPr marL="4876800" indent="0">
              <a:buNone/>
              <a:defRPr sz="133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19984"/>
            <a:ext cx="3932237" cy="2519945"/>
          </a:xfrm>
        </p:spPr>
        <p:txBody>
          <a:bodyPr anchor="b"/>
          <a:lstStyle>
            <a:lvl1pPr>
              <a:defRPr sz="426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554968"/>
            <a:ext cx="6172200" cy="7674832"/>
          </a:xfrm>
        </p:spPr>
        <p:txBody>
          <a:bodyPr anchor="t"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239929"/>
            <a:ext cx="3932237" cy="6002369"/>
          </a:xfrm>
        </p:spPr>
        <p:txBody>
          <a:bodyPr/>
          <a:lstStyle>
            <a:lvl1pPr marL="0" indent="0">
              <a:buNone/>
              <a:defRPr sz="2135"/>
            </a:lvl1pPr>
            <a:lvl2pPr marL="609600" indent="0">
              <a:buNone/>
              <a:defRPr sz="1865"/>
            </a:lvl2pPr>
            <a:lvl3pPr marL="1219200" indent="0">
              <a:buNone/>
              <a:defRPr sz="1600"/>
            </a:lvl3pPr>
            <a:lvl4pPr marL="1828800" indent="0">
              <a:buNone/>
              <a:defRPr sz="1335"/>
            </a:lvl4pPr>
            <a:lvl5pPr marL="2438400" indent="0">
              <a:buNone/>
              <a:defRPr sz="1335"/>
            </a:lvl5pPr>
            <a:lvl6pPr marL="3048000" indent="0">
              <a:buNone/>
              <a:defRPr sz="1335"/>
            </a:lvl6pPr>
            <a:lvl7pPr marL="3657600" indent="0">
              <a:buNone/>
              <a:defRPr sz="1335"/>
            </a:lvl7pPr>
            <a:lvl8pPr marL="4267200" indent="0">
              <a:buNone/>
              <a:defRPr sz="1335"/>
            </a:lvl8pPr>
            <a:lvl9pPr marL="4876800" indent="0">
              <a:buNone/>
              <a:defRPr sz="133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74990"/>
            <a:ext cx="10515600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874937"/>
            <a:ext cx="10515600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7.png"/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表, 散点图&#10;&#10;AI 生成的内容可能不正确。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02"/>
          <a:stretch>
            <a:fillRect/>
          </a:stretch>
        </p:blipFill>
        <p:spPr>
          <a:xfrm>
            <a:off x="5941510" y="1303815"/>
            <a:ext cx="4752140" cy="3476790"/>
          </a:xfrm>
          <a:prstGeom prst="rect">
            <a:avLst/>
          </a:prstGeom>
        </p:spPr>
      </p:pic>
      <p:pic>
        <p:nvPicPr>
          <p:cNvPr id="7" name="图片 6" descr="图表, 散点图&#10;&#10;AI 生成的内容可能不正确。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510" y="5284788"/>
            <a:ext cx="4752140" cy="3755789"/>
          </a:xfrm>
          <a:prstGeom prst="rect">
            <a:avLst/>
          </a:prstGeom>
        </p:spPr>
      </p:pic>
      <p:pic>
        <p:nvPicPr>
          <p:cNvPr id="9" name="图片 8" descr="卡通人物&#10;&#10;AI 生成的内容可能不正确。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7207" y="7510613"/>
            <a:ext cx="2187117" cy="137933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53799" y="2306856"/>
            <a:ext cx="1205218" cy="1550900"/>
          </a:xfrm>
          <a:prstGeom prst="rect">
            <a:avLst/>
          </a:prstGeom>
        </p:spPr>
      </p:pic>
      <p:grpSp>
        <p:nvGrpSpPr>
          <p:cNvPr id="47" name="组合 46"/>
          <p:cNvGrpSpPr/>
          <p:nvPr/>
        </p:nvGrpSpPr>
        <p:grpSpPr>
          <a:xfrm>
            <a:off x="-430662" y="1304198"/>
            <a:ext cx="5856182" cy="857412"/>
            <a:chOff x="750771" y="259882"/>
            <a:chExt cx="4880008" cy="714489"/>
          </a:xfrm>
        </p:grpSpPr>
        <p:sp>
          <p:nvSpPr>
            <p:cNvPr id="12" name="对话气泡: 圆角矩形 11"/>
            <p:cNvSpPr/>
            <p:nvPr/>
          </p:nvSpPr>
          <p:spPr>
            <a:xfrm>
              <a:off x="750771" y="259882"/>
              <a:ext cx="4880008" cy="714489"/>
            </a:xfrm>
            <a:prstGeom prst="wedgeRoundRectCallout">
              <a:avLst>
                <a:gd name="adj1" fmla="val -42962"/>
                <a:gd name="adj2" fmla="val 74688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6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14" name="Rectangle 2"/>
            <p:cNvSpPr>
              <a:spLocks noChangeArrowheads="1"/>
            </p:cNvSpPr>
            <p:nvPr/>
          </p:nvSpPr>
          <p:spPr bwMode="auto">
            <a:xfrm>
              <a:off x="879668" y="355522"/>
              <a:ext cx="4751111" cy="52320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109731" tIns="54866" rIns="109731" bIns="54866" numCol="1" anchor="ctr" anchorCtr="0" compatLnSpc="1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zh-CN" sz="1680" dirty="0">
                  <a:latin typeface="Arial" panose="020B0604020202020204" pitchFamily="34" charset="0"/>
                  <a:ea typeface="JetBrains Mono"/>
                  <a:cs typeface="Arial" panose="020B0604020202020204" pitchFamily="34" charset="0"/>
                </a:rPr>
                <a:t>After taking off to 10M, fly forward 50M, rotate clockwise 45 degrees and fly 10M, then land.</a:t>
              </a:r>
              <a:endParaRPr lang="zh-CN" altLang="zh-CN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44" y="3343640"/>
            <a:ext cx="2790664" cy="2559781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6379257" y="9040578"/>
            <a:ext cx="4314394" cy="350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80" dirty="0">
                <a:latin typeface="Arial" panose="020B0604020202020204" pitchFamily="34" charset="0"/>
                <a:cs typeface="Arial" panose="020B0604020202020204" pitchFamily="34" charset="0"/>
              </a:rPr>
              <a:t>(c) Retrieved blocks of relevant information</a:t>
            </a:r>
            <a:endParaRPr lang="zh-CN" altLang="en-US" sz="168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566755" y="4783590"/>
            <a:ext cx="4126895" cy="350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80" dirty="0">
                <a:latin typeface="Arial" panose="020B0604020202020204" pitchFamily="34" charset="0"/>
                <a:cs typeface="Arial" panose="020B0604020202020204" pitchFamily="34" charset="0"/>
              </a:rPr>
              <a:t>(b) Vector database built from </a:t>
            </a:r>
            <a:r>
              <a:rPr lang="en-US" altLang="zh-CN" sz="1680" dirty="0" err="1">
                <a:latin typeface="Arial" panose="020B0604020202020204" pitchFamily="34" charset="0"/>
                <a:cs typeface="Arial" panose="020B0604020202020204" pitchFamily="34" charset="0"/>
              </a:rPr>
              <a:t>AirSim</a:t>
            </a:r>
            <a:r>
              <a:rPr lang="en-US" altLang="zh-CN" sz="1680" dirty="0">
                <a:latin typeface="Arial" panose="020B0604020202020204" pitchFamily="34" charset="0"/>
                <a:cs typeface="Arial" panose="020B0604020202020204" pitchFamily="34" charset="0"/>
              </a:rPr>
              <a:t> API</a:t>
            </a:r>
            <a:endParaRPr lang="zh-CN" altLang="en-US" sz="168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301335" y="9040577"/>
            <a:ext cx="2110887" cy="350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80" dirty="0">
                <a:latin typeface="Arial" panose="020B0604020202020204" pitchFamily="34" charset="0"/>
                <a:cs typeface="Arial" panose="020B0604020202020204" pitchFamily="34" charset="0"/>
              </a:rPr>
              <a:t>(a) The flow of RAG</a:t>
            </a:r>
            <a:endParaRPr lang="zh-CN" altLang="en-US" sz="168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386998" y="3651356"/>
            <a:ext cx="2836981" cy="1873617"/>
            <a:chOff x="3266698" y="2870863"/>
            <a:chExt cx="2364081" cy="1561302"/>
          </a:xfrm>
        </p:grpSpPr>
        <p:sp>
          <p:nvSpPr>
            <p:cNvPr id="16" name="文本框 15"/>
            <p:cNvSpPr txBox="1"/>
            <p:nvPr/>
          </p:nvSpPr>
          <p:spPr>
            <a:xfrm>
              <a:off x="3423413" y="2870863"/>
              <a:ext cx="1357592" cy="2923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80" dirty="0">
                  <a:latin typeface="Arial" panose="020B0604020202020204" pitchFamily="34" charset="0"/>
                  <a:cs typeface="Arial" panose="020B0604020202020204" pitchFamily="34" charset="0"/>
                </a:rPr>
                <a:t>takeoffAsync</a:t>
              </a:r>
              <a:r>
                <a:rPr lang="en-US" altLang="zh-CN" sz="168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168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423414" y="3492979"/>
              <a:ext cx="2155371" cy="2923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80" dirty="0" err="1">
                  <a:latin typeface="Arial" panose="020B0604020202020204" pitchFamily="34" charset="0"/>
                  <a:cs typeface="Arial" panose="020B0604020202020204" pitchFamily="34" charset="0"/>
                </a:rPr>
                <a:t>moveByVelocityZAsync</a:t>
              </a:r>
              <a:r>
                <a:rPr lang="en-US" altLang="zh-CN" sz="168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168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426064" y="3149387"/>
              <a:ext cx="1468153" cy="2923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80" dirty="0" err="1">
                  <a:latin typeface="Arial" panose="020B0604020202020204" pitchFamily="34" charset="0"/>
                  <a:cs typeface="Arial" panose="020B0604020202020204" pitchFamily="34" charset="0"/>
                </a:rPr>
                <a:t>moveToZAsync</a:t>
              </a:r>
              <a:r>
                <a:rPr lang="en-US" altLang="zh-CN" sz="168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168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423414" y="3829771"/>
              <a:ext cx="2207365" cy="2923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80" dirty="0" err="1">
                  <a:latin typeface="Arial" panose="020B0604020202020204" pitchFamily="34" charset="0"/>
                  <a:cs typeface="Arial" panose="020B0604020202020204" pitchFamily="34" charset="0"/>
                </a:rPr>
                <a:t>rotateByYawRateAsync</a:t>
              </a:r>
              <a:r>
                <a:rPr lang="en-US" altLang="zh-CN" sz="168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168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3423413" y="4139786"/>
              <a:ext cx="1236617" cy="2923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80" dirty="0" err="1">
                  <a:latin typeface="Arial" panose="020B0604020202020204" pitchFamily="34" charset="0"/>
                  <a:cs typeface="Arial" panose="020B0604020202020204" pitchFamily="34" charset="0"/>
                </a:rPr>
                <a:t>landAsync</a:t>
              </a:r>
              <a:r>
                <a:rPr lang="en-US" altLang="zh-CN" sz="168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168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左大括号 28"/>
            <p:cNvSpPr/>
            <p:nvPr/>
          </p:nvSpPr>
          <p:spPr>
            <a:xfrm>
              <a:off x="3266698" y="2979687"/>
              <a:ext cx="166407" cy="1377186"/>
            </a:xfrm>
            <a:prstGeom prst="leftBrac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160"/>
            </a:p>
          </p:txBody>
        </p:sp>
      </p:grpSp>
      <p:pic>
        <p:nvPicPr>
          <p:cNvPr id="32" name="图片 31" descr="徽标&#10;&#10;AI 生成的内容可能不正确。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484" y="6035487"/>
            <a:ext cx="3024089" cy="1116708"/>
          </a:xfrm>
          <a:prstGeom prst="rect">
            <a:avLst/>
          </a:prstGeom>
        </p:spPr>
      </p:pic>
      <p:sp>
        <p:nvSpPr>
          <p:cNvPr id="33" name="箭头: 下 32"/>
          <p:cNvSpPr/>
          <p:nvPr/>
        </p:nvSpPr>
        <p:spPr>
          <a:xfrm>
            <a:off x="1377206" y="2422458"/>
            <a:ext cx="376222" cy="725618"/>
          </a:xfrm>
          <a:prstGeom prst="down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35" name="文本框 34"/>
          <p:cNvSpPr txBox="1"/>
          <p:nvPr/>
        </p:nvSpPr>
        <p:spPr>
          <a:xfrm>
            <a:off x="1671039" y="2481817"/>
            <a:ext cx="478332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160" dirty="0">
                <a:latin typeface="+mj-ea"/>
                <a:ea typeface="+mj-ea"/>
                <a:cs typeface="Arial" panose="020B0604020202020204" pitchFamily="34" charset="0"/>
              </a:rPr>
              <a:t>①</a:t>
            </a:r>
            <a:endParaRPr lang="zh-CN" altLang="en-US" sz="168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2805665" y="4008090"/>
            <a:ext cx="500349" cy="793990"/>
            <a:chOff x="3406915" y="2352149"/>
            <a:chExt cx="416945" cy="661639"/>
          </a:xfrm>
        </p:grpSpPr>
        <p:sp>
          <p:nvSpPr>
            <p:cNvPr id="36" name="箭头: 下 35"/>
            <p:cNvSpPr/>
            <p:nvPr/>
          </p:nvSpPr>
          <p:spPr>
            <a:xfrm rot="16200000">
              <a:off x="3467530" y="2657458"/>
              <a:ext cx="313509" cy="399151"/>
            </a:xfrm>
            <a:prstGeom prst="downArrow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60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406915" y="2352149"/>
              <a:ext cx="399151" cy="353933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>
              <a:spAutoFit/>
            </a:bodyPr>
            <a:lstStyle/>
            <a:p>
              <a:r>
                <a:rPr lang="zh-CN" altLang="en-US" sz="2160" dirty="0">
                  <a:latin typeface="Arial" panose="020B0604020202020204" pitchFamily="34" charset="0"/>
                  <a:cs typeface="Arial" panose="020B0604020202020204" pitchFamily="34" charset="0"/>
                </a:rPr>
                <a:t>②</a:t>
              </a:r>
              <a:endParaRPr lang="zh-CN" altLang="en-US" sz="2160" dirty="0"/>
            </a:p>
          </p:txBody>
        </p:sp>
      </p:grpSp>
      <p:sp>
        <p:nvSpPr>
          <p:cNvPr id="39" name="箭头: 下 38"/>
          <p:cNvSpPr/>
          <p:nvPr/>
        </p:nvSpPr>
        <p:spPr>
          <a:xfrm>
            <a:off x="4004170" y="5693548"/>
            <a:ext cx="376222" cy="630817"/>
          </a:xfrm>
          <a:prstGeom prst="down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41" name="文本框 40"/>
          <p:cNvSpPr txBox="1"/>
          <p:nvPr/>
        </p:nvSpPr>
        <p:spPr>
          <a:xfrm>
            <a:off x="3626704" y="5735292"/>
            <a:ext cx="478995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160" dirty="0">
                <a:latin typeface="Arial" panose="020B0604020202020204" pitchFamily="34" charset="0"/>
                <a:cs typeface="Arial" panose="020B0604020202020204" pitchFamily="34" charset="0"/>
              </a:rPr>
              <a:t>③</a:t>
            </a:r>
            <a:endParaRPr lang="zh-CN" altLang="en-US" sz="2160" dirty="0"/>
          </a:p>
        </p:txBody>
      </p:sp>
      <p:pic>
        <p:nvPicPr>
          <p:cNvPr id="1032" name="Picture 8" descr="Logo device only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965" y="7817645"/>
            <a:ext cx="864025" cy="104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箭头: 下 41"/>
          <p:cNvSpPr/>
          <p:nvPr/>
        </p:nvSpPr>
        <p:spPr>
          <a:xfrm>
            <a:off x="4004170" y="7300128"/>
            <a:ext cx="376222" cy="388005"/>
          </a:xfrm>
          <a:prstGeom prst="down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43" name="文本框 42"/>
          <p:cNvSpPr txBox="1"/>
          <p:nvPr/>
        </p:nvSpPr>
        <p:spPr>
          <a:xfrm>
            <a:off x="4323859" y="7206287"/>
            <a:ext cx="478995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160" dirty="0">
                <a:latin typeface="Arial" panose="020B0604020202020204" pitchFamily="34" charset="0"/>
                <a:cs typeface="Arial" panose="020B0604020202020204" pitchFamily="34" charset="0"/>
              </a:rPr>
              <a:t>④</a:t>
            </a:r>
            <a:endParaRPr lang="zh-CN" altLang="en-US" sz="2160" dirty="0"/>
          </a:p>
        </p:txBody>
      </p:sp>
      <p:sp>
        <p:nvSpPr>
          <p:cNvPr id="44" name="箭头: 下 43"/>
          <p:cNvSpPr/>
          <p:nvPr/>
        </p:nvSpPr>
        <p:spPr>
          <a:xfrm rot="5400000">
            <a:off x="2629600" y="7831936"/>
            <a:ext cx="376222" cy="725618"/>
          </a:xfrm>
          <a:prstGeom prst="down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46" name="文本框 45"/>
          <p:cNvSpPr txBox="1"/>
          <p:nvPr/>
        </p:nvSpPr>
        <p:spPr>
          <a:xfrm>
            <a:off x="2606504" y="7563422"/>
            <a:ext cx="452063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160" dirty="0">
                <a:latin typeface="Arial" panose="020B0604020202020204" pitchFamily="34" charset="0"/>
                <a:cs typeface="Arial" panose="020B0604020202020204" pitchFamily="34" charset="0"/>
              </a:rPr>
              <a:t>⑤</a:t>
            </a:r>
            <a:endParaRPr lang="zh-CN" altLang="en-US" sz="2160" dirty="0"/>
          </a:p>
        </p:txBody>
      </p:sp>
      <p:grpSp>
        <p:nvGrpSpPr>
          <p:cNvPr id="52" name="组合 51"/>
          <p:cNvGrpSpPr/>
          <p:nvPr/>
        </p:nvGrpSpPr>
        <p:grpSpPr>
          <a:xfrm>
            <a:off x="-1002242" y="6305272"/>
            <a:ext cx="2379448" cy="857412"/>
            <a:chOff x="750771" y="259882"/>
            <a:chExt cx="4880008" cy="714489"/>
          </a:xfrm>
        </p:grpSpPr>
        <p:sp>
          <p:nvSpPr>
            <p:cNvPr id="53" name="对话气泡: 圆角矩形 52"/>
            <p:cNvSpPr/>
            <p:nvPr/>
          </p:nvSpPr>
          <p:spPr>
            <a:xfrm>
              <a:off x="750771" y="259882"/>
              <a:ext cx="4880008" cy="714489"/>
            </a:xfrm>
            <a:prstGeom prst="wedgeRoundRectCallout">
              <a:avLst>
                <a:gd name="adj1" fmla="val -33861"/>
                <a:gd name="adj2" fmla="val 46654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6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54" name="Rectangle 2"/>
            <p:cNvSpPr>
              <a:spLocks noChangeArrowheads="1"/>
            </p:cNvSpPr>
            <p:nvPr/>
          </p:nvSpPr>
          <p:spPr bwMode="auto">
            <a:xfrm>
              <a:off x="879670" y="463240"/>
              <a:ext cx="4751109" cy="30777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109731" tIns="54866" rIns="109731" bIns="54866" numCol="1" anchor="ctr" anchorCtr="0" compatLnSpc="1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80" dirty="0">
                  <a:latin typeface="Arial" panose="020B0604020202020204" pitchFamily="34" charset="0"/>
                  <a:ea typeface="JetBrains Mono"/>
                  <a:cs typeface="Arial" panose="020B0604020202020204" pitchFamily="34" charset="0"/>
                </a:rPr>
                <a:t>Tasks completed……</a:t>
              </a:r>
              <a:endParaRPr lang="zh-CN" altLang="zh-CN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5" name="箭头: 下 54"/>
          <p:cNvSpPr/>
          <p:nvPr/>
        </p:nvSpPr>
        <p:spPr>
          <a:xfrm rot="5400000">
            <a:off x="1821234" y="6442102"/>
            <a:ext cx="376222" cy="725618"/>
          </a:xfrm>
          <a:prstGeom prst="down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56" name="文本框 55"/>
          <p:cNvSpPr txBox="1"/>
          <p:nvPr/>
        </p:nvSpPr>
        <p:spPr>
          <a:xfrm>
            <a:off x="1798137" y="6173588"/>
            <a:ext cx="452063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160" dirty="0"/>
              <a:t>⑥</a:t>
            </a:r>
            <a:endParaRPr lang="zh-CN" altLang="en-US" sz="2160" dirty="0"/>
          </a:p>
        </p:txBody>
      </p:sp>
      <p:sp>
        <p:nvSpPr>
          <p:cNvPr id="57" name="箭头: 下 56"/>
          <p:cNvSpPr/>
          <p:nvPr/>
        </p:nvSpPr>
        <p:spPr>
          <a:xfrm rot="10800000">
            <a:off x="-705673" y="4268878"/>
            <a:ext cx="376222" cy="1466414"/>
          </a:xfrm>
          <a:prstGeom prst="down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58" name="文本框 57"/>
          <p:cNvSpPr txBox="1"/>
          <p:nvPr/>
        </p:nvSpPr>
        <p:spPr>
          <a:xfrm>
            <a:off x="-435648" y="4802079"/>
            <a:ext cx="452063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160" dirty="0"/>
              <a:t>⑦</a:t>
            </a:r>
            <a:endParaRPr lang="zh-CN" altLang="en-US" sz="216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表, 散点图&#10;&#10;AI 生成的内容可能不正确。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91" b="13475"/>
          <a:stretch>
            <a:fillRect/>
          </a:stretch>
        </p:blipFill>
        <p:spPr>
          <a:xfrm>
            <a:off x="4778" y="6402010"/>
            <a:ext cx="4989289" cy="3929218"/>
          </a:xfrm>
          <a:prstGeom prst="rect">
            <a:avLst/>
          </a:prstGeom>
        </p:spPr>
      </p:pic>
      <p:pic>
        <p:nvPicPr>
          <p:cNvPr id="7" name="图片 6" descr="图表, 散点图&#10;&#10;AI 生成的内容可能不正确。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3" b="13202"/>
          <a:stretch>
            <a:fillRect/>
          </a:stretch>
        </p:blipFill>
        <p:spPr>
          <a:xfrm>
            <a:off x="6727666" y="6395155"/>
            <a:ext cx="4978786" cy="3931316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5919985" y="10314047"/>
            <a:ext cx="7510279" cy="498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640" dirty="0">
                <a:latin typeface="Arial" panose="020B0604020202020204" pitchFamily="34" charset="0"/>
                <a:cs typeface="Arial" panose="020B0604020202020204" pitchFamily="34" charset="0"/>
              </a:rPr>
              <a:t>(c) Retrieved blocks of relevant information</a:t>
            </a:r>
            <a:endParaRPr lang="zh-CN" altLang="en-US" sz="264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-675983" y="10319617"/>
            <a:ext cx="6666000" cy="498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640" dirty="0">
                <a:latin typeface="Arial" panose="020B0604020202020204" pitchFamily="34" charset="0"/>
                <a:cs typeface="Arial" panose="020B0604020202020204" pitchFamily="34" charset="0"/>
              </a:rPr>
              <a:t>(b) Vector database built from </a:t>
            </a:r>
            <a:r>
              <a:rPr lang="en-US" altLang="zh-CN" sz="2640" dirty="0" err="1">
                <a:latin typeface="Arial" panose="020B0604020202020204" pitchFamily="34" charset="0"/>
                <a:cs typeface="Arial" panose="020B0604020202020204" pitchFamily="34" charset="0"/>
              </a:rPr>
              <a:t>AirSim</a:t>
            </a:r>
            <a:r>
              <a:rPr lang="en-US" altLang="zh-CN" sz="2640" dirty="0">
                <a:latin typeface="Arial" panose="020B0604020202020204" pitchFamily="34" charset="0"/>
                <a:cs typeface="Arial" panose="020B0604020202020204" pitchFamily="34" charset="0"/>
              </a:rPr>
              <a:t> API</a:t>
            </a:r>
            <a:endParaRPr lang="zh-CN" altLang="en-US" sz="264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321044" y="5714527"/>
            <a:ext cx="3197882" cy="498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640" dirty="0">
                <a:latin typeface="Arial" panose="020B0604020202020204" pitchFamily="34" charset="0"/>
                <a:cs typeface="Arial" panose="020B0604020202020204" pitchFamily="34" charset="0"/>
              </a:rPr>
              <a:t>(a) The flow of RAG</a:t>
            </a:r>
            <a:endParaRPr lang="zh-CN" altLang="en-US" sz="264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400" y="2037601"/>
            <a:ext cx="1629246" cy="2096548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 rot="21089587">
            <a:off x="8111714" y="9221903"/>
            <a:ext cx="2472928" cy="766274"/>
          </a:xfrm>
          <a:prstGeom prst="ellipse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10" name="椭圆 9"/>
          <p:cNvSpPr/>
          <p:nvPr/>
        </p:nvSpPr>
        <p:spPr>
          <a:xfrm rot="21089587">
            <a:off x="1374420" y="9184740"/>
            <a:ext cx="2472928" cy="766274"/>
          </a:xfrm>
          <a:prstGeom prst="ellipse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cxnSp>
        <p:nvCxnSpPr>
          <p:cNvPr id="22" name="直接箭头连接符 21"/>
          <p:cNvCxnSpPr/>
          <p:nvPr/>
        </p:nvCxnSpPr>
        <p:spPr>
          <a:xfrm>
            <a:off x="3991829" y="9605037"/>
            <a:ext cx="3856311" cy="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9217059" y="460946"/>
            <a:ext cx="4263842" cy="2021351"/>
            <a:chOff x="3266698" y="2870863"/>
            <a:chExt cx="2364081" cy="1684409"/>
          </a:xfrm>
        </p:grpSpPr>
        <p:sp>
          <p:nvSpPr>
            <p:cNvPr id="49" name="文本框 48"/>
            <p:cNvSpPr txBox="1"/>
            <p:nvPr/>
          </p:nvSpPr>
          <p:spPr>
            <a:xfrm>
              <a:off x="3423413" y="2870863"/>
              <a:ext cx="1357592" cy="4154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640" dirty="0">
                  <a:latin typeface="Arial" panose="020B0604020202020204" pitchFamily="34" charset="0"/>
                  <a:cs typeface="Arial" panose="020B0604020202020204" pitchFamily="34" charset="0"/>
                </a:rPr>
                <a:t>takeoffAsync</a:t>
              </a:r>
              <a:r>
                <a:rPr lang="en-US" altLang="zh-CN" sz="264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64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3423414" y="3492979"/>
              <a:ext cx="2155371" cy="4154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640" dirty="0" err="1">
                  <a:latin typeface="Arial" panose="020B0604020202020204" pitchFamily="34" charset="0"/>
                  <a:cs typeface="Arial" panose="020B0604020202020204" pitchFamily="34" charset="0"/>
                </a:rPr>
                <a:t>moveByVelocityZAsync</a:t>
              </a:r>
              <a:r>
                <a:rPr lang="en-US" altLang="zh-CN" sz="264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64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3426064" y="3149387"/>
              <a:ext cx="1468153" cy="4154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640" dirty="0" err="1">
                  <a:latin typeface="Arial" panose="020B0604020202020204" pitchFamily="34" charset="0"/>
                  <a:cs typeface="Arial" panose="020B0604020202020204" pitchFamily="34" charset="0"/>
                </a:rPr>
                <a:t>moveToZAsync</a:t>
              </a:r>
              <a:r>
                <a:rPr lang="en-US" altLang="zh-CN" sz="264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64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3423414" y="3829771"/>
              <a:ext cx="2207365" cy="4154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640" dirty="0" err="1">
                  <a:latin typeface="Arial" panose="020B0604020202020204" pitchFamily="34" charset="0"/>
                  <a:cs typeface="Arial" panose="020B0604020202020204" pitchFamily="34" charset="0"/>
                </a:rPr>
                <a:t>rotateByYawRateAsync</a:t>
              </a:r>
              <a:r>
                <a:rPr lang="en-US" altLang="zh-CN" sz="264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64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3423413" y="4139786"/>
              <a:ext cx="1236617" cy="4154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640" dirty="0" err="1">
                  <a:latin typeface="Arial" panose="020B0604020202020204" pitchFamily="34" charset="0"/>
                  <a:cs typeface="Arial" panose="020B0604020202020204" pitchFamily="34" charset="0"/>
                </a:rPr>
                <a:t>landAsync</a:t>
              </a:r>
              <a:r>
                <a:rPr lang="en-US" altLang="zh-CN" sz="264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64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左大括号 60"/>
            <p:cNvSpPr/>
            <p:nvPr/>
          </p:nvSpPr>
          <p:spPr>
            <a:xfrm>
              <a:off x="3266698" y="2979687"/>
              <a:ext cx="166407" cy="1377186"/>
            </a:xfrm>
            <a:prstGeom prst="leftBrac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64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3" name="矩形: 圆角 62"/>
          <p:cNvSpPr/>
          <p:nvPr/>
        </p:nvSpPr>
        <p:spPr>
          <a:xfrm>
            <a:off x="5972483" y="2606635"/>
            <a:ext cx="2743281" cy="1057554"/>
          </a:xfrm>
          <a:prstGeom prst="roundRect">
            <a:avLst/>
          </a:prstGeom>
          <a:solidFill>
            <a:srgbClr val="FFFBE9">
              <a:alpha val="89804"/>
            </a:srgb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360" dirty="0">
                <a:solidFill>
                  <a:srgbClr val="FFC000"/>
                </a:solidFill>
              </a:rPr>
              <a:t>Coder</a:t>
            </a:r>
            <a:endParaRPr lang="zh-CN" altLang="en-US" sz="3360" dirty="0">
              <a:solidFill>
                <a:srgbClr val="FFC000"/>
              </a:solidFill>
            </a:endParaRPr>
          </a:p>
        </p:txBody>
      </p:sp>
      <p:sp>
        <p:nvSpPr>
          <p:cNvPr id="1029" name="矩形: 圆角 1028"/>
          <p:cNvSpPr/>
          <p:nvPr/>
        </p:nvSpPr>
        <p:spPr>
          <a:xfrm>
            <a:off x="5227076" y="568964"/>
            <a:ext cx="2743281" cy="1057554"/>
          </a:xfrm>
          <a:prstGeom prst="roundRect">
            <a:avLst/>
          </a:prstGeom>
          <a:solidFill>
            <a:srgbClr val="FFFBE9">
              <a:alpha val="89804"/>
            </a:srgb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640" i="1" dirty="0">
                <a:solidFill>
                  <a:srgbClr val="FFC000"/>
                </a:solidFill>
                <a:latin typeface="Calibri (正文)"/>
                <a:cs typeface="Arial" panose="020B0604020202020204" pitchFamily="34" charset="0"/>
              </a:rPr>
              <a:t>   @tool</a:t>
            </a:r>
            <a:endParaRPr lang="en-US" altLang="zh-CN" sz="2640" i="1" dirty="0">
              <a:solidFill>
                <a:srgbClr val="FFC000"/>
              </a:solidFill>
              <a:latin typeface="Calibri (正文)"/>
              <a:cs typeface="Arial" panose="020B0604020202020204" pitchFamily="34" charset="0"/>
            </a:endParaRPr>
          </a:p>
          <a:p>
            <a:pPr algn="ctr"/>
            <a:r>
              <a:rPr lang="en-US" altLang="zh-CN" sz="2640" i="1" dirty="0" err="1">
                <a:solidFill>
                  <a:srgbClr val="FFC000"/>
                </a:solidFill>
                <a:latin typeface="Calibri (正文)"/>
                <a:cs typeface="Arial" panose="020B0604020202020204" pitchFamily="34" charset="0"/>
              </a:rPr>
              <a:t>vector_search</a:t>
            </a:r>
            <a:endParaRPr lang="zh-CN" altLang="en-US" sz="2640" i="1" dirty="0">
              <a:solidFill>
                <a:srgbClr val="FFC000"/>
              </a:solidFill>
              <a:latin typeface="Calibri (正文)"/>
              <a:cs typeface="Arial" panose="020B0604020202020204" pitchFamily="34" charset="0"/>
            </a:endParaRPr>
          </a:p>
        </p:txBody>
      </p:sp>
      <p:cxnSp>
        <p:nvCxnSpPr>
          <p:cNvPr id="1030" name="连接符: 曲线 1029"/>
          <p:cNvCxnSpPr>
            <a:stCxn id="60" idx="2"/>
            <a:endCxn id="63" idx="3"/>
          </p:cNvCxnSpPr>
          <p:nvPr/>
        </p:nvCxnSpPr>
        <p:spPr>
          <a:xfrm rot="5400000">
            <a:off x="9338769" y="1859293"/>
            <a:ext cx="653115" cy="1899123"/>
          </a:xfrm>
          <a:prstGeom prst="curvedConnector2">
            <a:avLst/>
          </a:prstGeom>
          <a:ln w="28575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5" name="Picture 8" descr="Logo device only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1568" y="3664189"/>
            <a:ext cx="864025" cy="104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9" name="矩形: 圆角 1048"/>
          <p:cNvSpPr/>
          <p:nvPr/>
        </p:nvSpPr>
        <p:spPr>
          <a:xfrm>
            <a:off x="6696999" y="4486571"/>
            <a:ext cx="2743281" cy="1057554"/>
          </a:xfrm>
          <a:prstGeom prst="roundRect">
            <a:avLst/>
          </a:prstGeom>
          <a:solidFill>
            <a:srgbClr val="F9C3F5">
              <a:alpha val="69804"/>
            </a:srgbClr>
          </a:solidFill>
          <a:ln w="28575">
            <a:solidFill>
              <a:srgbClr val="EE48E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360" dirty="0">
                <a:solidFill>
                  <a:srgbClr val="F272E9"/>
                </a:solidFill>
              </a:rPr>
              <a:t>Supervisor</a:t>
            </a:r>
            <a:endParaRPr lang="zh-CN" altLang="en-US" sz="3360" dirty="0">
              <a:solidFill>
                <a:srgbClr val="F272E9"/>
              </a:solidFill>
            </a:endParaRPr>
          </a:p>
        </p:txBody>
      </p:sp>
      <p:pic>
        <p:nvPicPr>
          <p:cNvPr id="1050" name="图片 1049" descr="卡通人物&#10;&#10;AI 生成的内容可能不正确。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7188" y="4312826"/>
            <a:ext cx="2187117" cy="1379331"/>
          </a:xfrm>
          <a:prstGeom prst="rect">
            <a:avLst/>
          </a:prstGeom>
        </p:spPr>
      </p:pic>
      <p:cxnSp>
        <p:nvCxnSpPr>
          <p:cNvPr id="1059" name="连接符: 曲线 1058"/>
          <p:cNvCxnSpPr>
            <a:stCxn id="63" idx="0"/>
            <a:endCxn id="1029" idx="2"/>
          </p:cNvCxnSpPr>
          <p:nvPr/>
        </p:nvCxnSpPr>
        <p:spPr>
          <a:xfrm rot="16200000" flipV="1">
            <a:off x="6481361" y="1743873"/>
            <a:ext cx="980117" cy="745407"/>
          </a:xfrm>
          <a:prstGeom prst="curvedConnector3">
            <a:avLst>
              <a:gd name="adj1" fmla="val 50000"/>
            </a:avLst>
          </a:prstGeom>
          <a:ln w="28575">
            <a:solidFill>
              <a:srgbClr val="FFC000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6" name="连接符: 曲线 1065"/>
          <p:cNvCxnSpPr>
            <a:stCxn id="1116" idx="3"/>
            <a:endCxn id="63" idx="1"/>
          </p:cNvCxnSpPr>
          <p:nvPr/>
        </p:nvCxnSpPr>
        <p:spPr>
          <a:xfrm>
            <a:off x="4221646" y="1069402"/>
            <a:ext cx="1750837" cy="2066010"/>
          </a:xfrm>
          <a:prstGeom prst="curvedConnector3">
            <a:avLst>
              <a:gd name="adj1" fmla="val 50000"/>
            </a:avLst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" name="连接符: 曲线 1075"/>
          <p:cNvCxnSpPr>
            <a:stCxn id="63" idx="3"/>
            <a:endCxn id="1049" idx="3"/>
          </p:cNvCxnSpPr>
          <p:nvPr/>
        </p:nvCxnSpPr>
        <p:spPr>
          <a:xfrm>
            <a:off x="8715764" y="3135412"/>
            <a:ext cx="724516" cy="1879936"/>
          </a:xfrm>
          <a:prstGeom prst="curvedConnector3">
            <a:avLst>
              <a:gd name="adj1" fmla="val 137864"/>
            </a:avLst>
          </a:prstGeom>
          <a:ln w="28575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9" name="文本框 1078"/>
          <p:cNvSpPr txBox="1"/>
          <p:nvPr/>
        </p:nvSpPr>
        <p:spPr>
          <a:xfrm>
            <a:off x="10614886" y="3298960"/>
            <a:ext cx="2743281" cy="1421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80" dirty="0">
                <a:latin typeface="Arial" panose="020B0604020202020204" pitchFamily="34" charset="0"/>
                <a:cs typeface="Arial" panose="020B0604020202020204" pitchFamily="34" charset="0"/>
              </a:rPr>
              <a:t>Complete code with </a:t>
            </a:r>
            <a:endParaRPr lang="en-US" altLang="zh-CN" sz="288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2880" dirty="0"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  <a:endParaRPr lang="zh-CN" altLang="en-US" sz="288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0" name="椭圆 1079"/>
          <p:cNvSpPr/>
          <p:nvPr/>
        </p:nvSpPr>
        <p:spPr>
          <a:xfrm rot="21089587">
            <a:off x="9380323" y="8654338"/>
            <a:ext cx="655567" cy="483386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sp>
        <p:nvSpPr>
          <p:cNvPr id="1081" name="椭圆 1080"/>
          <p:cNvSpPr/>
          <p:nvPr/>
        </p:nvSpPr>
        <p:spPr>
          <a:xfrm rot="21089587">
            <a:off x="2765479" y="8654337"/>
            <a:ext cx="655567" cy="483386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60"/>
          </a:p>
        </p:txBody>
      </p:sp>
      <p:cxnSp>
        <p:nvCxnSpPr>
          <p:cNvPr id="1082" name="直接箭头连接符 1081"/>
          <p:cNvCxnSpPr/>
          <p:nvPr/>
        </p:nvCxnSpPr>
        <p:spPr>
          <a:xfrm>
            <a:off x="3692363" y="8896030"/>
            <a:ext cx="5371605" cy="0"/>
          </a:xfrm>
          <a:prstGeom prst="straightConnector1">
            <a:avLst/>
          </a:prstGeom>
          <a:ln w="3175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6" name="直接连接符 1085"/>
          <p:cNvCxnSpPr/>
          <p:nvPr/>
        </p:nvCxnSpPr>
        <p:spPr>
          <a:xfrm>
            <a:off x="-971292" y="6231606"/>
            <a:ext cx="1417369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7" name="矩形: 圆角 1086"/>
          <p:cNvSpPr/>
          <p:nvPr/>
        </p:nvSpPr>
        <p:spPr>
          <a:xfrm>
            <a:off x="2320722" y="4491438"/>
            <a:ext cx="2743281" cy="1057554"/>
          </a:xfrm>
          <a:prstGeom prst="roundRect">
            <a:avLst/>
          </a:prstGeom>
          <a:solidFill>
            <a:srgbClr val="F9C3F5">
              <a:alpha val="69804"/>
            </a:srgbClr>
          </a:solidFill>
          <a:ln w="28575">
            <a:solidFill>
              <a:srgbClr val="EE48E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640" dirty="0">
                <a:solidFill>
                  <a:srgbClr val="F272E9"/>
                </a:solidFill>
                <a:latin typeface="Calibri (正文)"/>
              </a:rPr>
              <a:t>   </a:t>
            </a:r>
            <a:r>
              <a:rPr lang="en-US" altLang="zh-CN" sz="2640" i="1" dirty="0">
                <a:solidFill>
                  <a:srgbClr val="F272E9"/>
                </a:solidFill>
                <a:latin typeface="Calibri (正文)"/>
                <a:cs typeface="Arial" panose="020B0604020202020204" pitchFamily="34" charset="0"/>
              </a:rPr>
              <a:t>@tool     </a:t>
            </a:r>
            <a:endParaRPr lang="en-US" altLang="zh-CN" sz="2640" i="1" dirty="0">
              <a:solidFill>
                <a:srgbClr val="F272E9"/>
              </a:solidFill>
              <a:latin typeface="Calibri (正文)"/>
              <a:cs typeface="Arial" panose="020B0604020202020204" pitchFamily="34" charset="0"/>
            </a:endParaRPr>
          </a:p>
          <a:p>
            <a:pPr algn="ctr"/>
            <a:r>
              <a:rPr lang="en-US" altLang="zh-CN" sz="2640" i="1" dirty="0" err="1">
                <a:solidFill>
                  <a:srgbClr val="F272E9"/>
                </a:solidFill>
                <a:latin typeface="Calibri (正文)"/>
                <a:cs typeface="Arial" panose="020B0604020202020204" pitchFamily="34" charset="0"/>
              </a:rPr>
              <a:t>code_executor</a:t>
            </a:r>
            <a:endParaRPr lang="zh-CN" altLang="en-US" sz="2640" i="1" dirty="0">
              <a:solidFill>
                <a:srgbClr val="F272E9"/>
              </a:solidFill>
              <a:latin typeface="Calibri (正文)"/>
              <a:cs typeface="Arial" panose="020B0604020202020204" pitchFamily="34" charset="0"/>
            </a:endParaRPr>
          </a:p>
        </p:txBody>
      </p:sp>
      <p:cxnSp>
        <p:nvCxnSpPr>
          <p:cNvPr id="1091" name="连接符: 曲线 1090"/>
          <p:cNvCxnSpPr>
            <a:stCxn id="1087" idx="2"/>
            <a:endCxn id="1050" idx="2"/>
          </p:cNvCxnSpPr>
          <p:nvPr/>
        </p:nvCxnSpPr>
        <p:spPr>
          <a:xfrm rot="5400000">
            <a:off x="1917785" y="3917577"/>
            <a:ext cx="143165" cy="3405993"/>
          </a:xfrm>
          <a:prstGeom prst="curvedConnector3">
            <a:avLst>
              <a:gd name="adj1" fmla="val 291616"/>
            </a:avLst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直接箭头连接符 1093"/>
          <p:cNvCxnSpPr/>
          <p:nvPr/>
        </p:nvCxnSpPr>
        <p:spPr>
          <a:xfrm flipH="1">
            <a:off x="5046468" y="5219268"/>
            <a:ext cx="1650531" cy="0"/>
          </a:xfrm>
          <a:prstGeom prst="straightConnector1">
            <a:avLst/>
          </a:prstGeom>
          <a:ln w="28575">
            <a:solidFill>
              <a:srgbClr val="EE48E2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6" name="对话气泡: 圆角矩形 1115"/>
          <p:cNvSpPr/>
          <p:nvPr/>
        </p:nvSpPr>
        <p:spPr>
          <a:xfrm>
            <a:off x="-1077309" y="235074"/>
            <a:ext cx="5298955" cy="1668657"/>
          </a:xfrm>
          <a:prstGeom prst="wedgeRoundRectCallout">
            <a:avLst>
              <a:gd name="adj1" fmla="val 33062"/>
              <a:gd name="adj2" fmla="val 66258"/>
              <a:gd name="adj3" fmla="val 16667"/>
            </a:avLst>
          </a:prstGeom>
          <a:noFill/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sz="2640" dirty="0">
                <a:solidFill>
                  <a:schemeClr val="tx1"/>
                </a:solidFill>
                <a:latin typeface="Arial" panose="020B0604020202020204" pitchFamily="34" charset="0"/>
                <a:ea typeface="JetBrains Mono"/>
                <a:cs typeface="Arial" panose="020B0604020202020204" pitchFamily="34" charset="0"/>
              </a:rPr>
              <a:t>After taking off to 10M, fly forward 50M, rotate clockwise 45 degrees and fly 10M, then land.</a:t>
            </a:r>
            <a:endParaRPr lang="zh-CN" altLang="zh-CN" sz="264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20" name="连接符: 曲线 1119"/>
          <p:cNvCxnSpPr>
            <a:stCxn id="1050" idx="0"/>
            <a:endCxn id="1087" idx="0"/>
          </p:cNvCxnSpPr>
          <p:nvPr/>
        </p:nvCxnSpPr>
        <p:spPr>
          <a:xfrm rot="16200000" flipH="1">
            <a:off x="1900060" y="2699134"/>
            <a:ext cx="178612" cy="3405993"/>
          </a:xfrm>
          <a:prstGeom prst="curvedConnector3">
            <a:avLst>
              <a:gd name="adj1" fmla="val -153589"/>
            </a:avLst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直接箭头连接符 1124"/>
          <p:cNvCxnSpPr/>
          <p:nvPr/>
        </p:nvCxnSpPr>
        <p:spPr>
          <a:xfrm flipV="1">
            <a:off x="5063775" y="4808021"/>
            <a:ext cx="1633225" cy="11427"/>
          </a:xfrm>
          <a:prstGeom prst="straightConnector1">
            <a:avLst/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1" name="文本框 1130"/>
          <p:cNvSpPr txBox="1"/>
          <p:nvPr/>
        </p:nvSpPr>
        <p:spPr>
          <a:xfrm>
            <a:off x="-1134361" y="3080039"/>
            <a:ext cx="2871021" cy="9787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80" dirty="0">
                <a:latin typeface="Arial" panose="020B0604020202020204" pitchFamily="34" charset="0"/>
                <a:cs typeface="Arial" panose="020B0604020202020204" pitchFamily="34" charset="0"/>
              </a:rPr>
              <a:t>Code execution</a:t>
            </a:r>
            <a:endParaRPr lang="en-US" altLang="zh-CN" sz="288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288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altLang="zh-CN" sz="2880" dirty="0" err="1">
                <a:latin typeface="Arial" panose="020B0604020202020204" pitchFamily="34" charset="0"/>
                <a:cs typeface="Arial" panose="020B0604020202020204" pitchFamily="34" charset="0"/>
              </a:rPr>
              <a:t>AirSim</a:t>
            </a:r>
            <a:endParaRPr lang="zh-CN" altLang="en-US" sz="288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49" name="直接箭头连接符 1148"/>
          <p:cNvCxnSpPr>
            <a:stCxn id="1049" idx="0"/>
            <a:endCxn id="2" idx="3"/>
          </p:cNvCxnSpPr>
          <p:nvPr/>
        </p:nvCxnSpPr>
        <p:spPr>
          <a:xfrm flipH="1" flipV="1">
            <a:off x="4221646" y="3085874"/>
            <a:ext cx="3846994" cy="1400696"/>
          </a:xfrm>
          <a:prstGeom prst="straightConnector1">
            <a:avLst/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2" name="连接符: 曲线 1151"/>
          <p:cNvCxnSpPr>
            <a:stCxn id="1029" idx="3"/>
            <a:endCxn id="61" idx="1"/>
          </p:cNvCxnSpPr>
          <p:nvPr/>
        </p:nvCxnSpPr>
        <p:spPr>
          <a:xfrm>
            <a:off x="7970357" y="1097741"/>
            <a:ext cx="1246702" cy="320131"/>
          </a:xfrm>
          <a:prstGeom prst="curvedConnector3">
            <a:avLst>
              <a:gd name="adj1" fmla="val 50000"/>
            </a:avLst>
          </a:prstGeom>
          <a:ln w="28575">
            <a:solidFill>
              <a:srgbClr val="FFC000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5" name="直接箭头连接符 1154"/>
          <p:cNvCxnSpPr/>
          <p:nvPr/>
        </p:nvCxnSpPr>
        <p:spPr>
          <a:xfrm>
            <a:off x="4124940" y="3384437"/>
            <a:ext cx="3003059" cy="1096565"/>
          </a:xfrm>
          <a:prstGeom prst="straightConnector1">
            <a:avLst/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2" name="文本框 1161"/>
          <p:cNvSpPr txBox="1"/>
          <p:nvPr/>
        </p:nvSpPr>
        <p:spPr>
          <a:xfrm rot="12001729">
            <a:off x="5342918" y="3694713"/>
            <a:ext cx="724518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80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zh-CN" altLang="en-US" sz="288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圆角 13"/>
          <p:cNvSpPr/>
          <p:nvPr/>
        </p:nvSpPr>
        <p:spPr>
          <a:xfrm>
            <a:off x="3703603" y="4414507"/>
            <a:ext cx="2743281" cy="1057554"/>
          </a:xfrm>
          <a:prstGeom prst="roundRect">
            <a:avLst/>
          </a:prstGeom>
          <a:solidFill>
            <a:srgbClr val="F9C3F5">
              <a:alpha val="69804"/>
            </a:srgbClr>
          </a:solidFill>
          <a:ln w="28575">
            <a:solidFill>
              <a:srgbClr val="EE48E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360" dirty="0">
                <a:solidFill>
                  <a:srgbClr val="F272E9"/>
                </a:solidFill>
              </a:rPr>
              <a:t>Supervisor</a:t>
            </a:r>
            <a:endParaRPr lang="zh-CN" altLang="en-US" sz="3360" dirty="0">
              <a:solidFill>
                <a:srgbClr val="F272E9"/>
              </a:solidFill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468200" y="6182757"/>
            <a:ext cx="2743281" cy="1057554"/>
          </a:xfrm>
          <a:prstGeom prst="roundRect">
            <a:avLst/>
          </a:prstGeom>
          <a:solidFill>
            <a:srgbClr val="B3E7F1">
              <a:alpha val="69804"/>
            </a:srgbClr>
          </a:solidFill>
          <a:ln w="28575">
            <a:solidFill>
              <a:srgbClr val="355C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360" dirty="0">
                <a:solidFill>
                  <a:srgbClr val="355C7D"/>
                </a:solidFill>
              </a:rPr>
              <a:t>Tracker</a:t>
            </a:r>
            <a:endParaRPr lang="zh-CN" altLang="en-US" sz="3360" dirty="0">
              <a:solidFill>
                <a:srgbClr val="355C7D"/>
              </a:solidFill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6939007" y="6182756"/>
            <a:ext cx="2743281" cy="1057554"/>
          </a:xfrm>
          <a:prstGeom prst="roundRect">
            <a:avLst/>
          </a:prstGeom>
          <a:solidFill>
            <a:srgbClr val="FFFBE9">
              <a:alpha val="89804"/>
            </a:srgb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360" dirty="0">
                <a:solidFill>
                  <a:srgbClr val="FFC000"/>
                </a:solidFill>
              </a:rPr>
              <a:t>Coder</a:t>
            </a:r>
            <a:endParaRPr lang="zh-CN" altLang="en-US" sz="3360" dirty="0">
              <a:solidFill>
                <a:srgbClr val="FFC000"/>
              </a:solidFill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3703603" y="7951004"/>
            <a:ext cx="2743281" cy="1057554"/>
          </a:xfrm>
          <a:prstGeom prst="roundRect">
            <a:avLst/>
          </a:prstGeom>
          <a:solidFill>
            <a:srgbClr val="F9C3F5">
              <a:alpha val="69804"/>
            </a:srgbClr>
          </a:solidFill>
          <a:ln w="28575">
            <a:solidFill>
              <a:srgbClr val="EE48E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640" dirty="0">
                <a:solidFill>
                  <a:srgbClr val="F272E9"/>
                </a:solidFill>
                <a:latin typeface="Calibri (正文)"/>
              </a:rPr>
              <a:t>   </a:t>
            </a:r>
            <a:r>
              <a:rPr lang="en-US" altLang="zh-CN" sz="2640" i="1" dirty="0">
                <a:solidFill>
                  <a:srgbClr val="F272E9"/>
                </a:solidFill>
                <a:latin typeface="Calibri (正文)"/>
                <a:cs typeface="Arial" panose="020B0604020202020204" pitchFamily="34" charset="0"/>
              </a:rPr>
              <a:t>@tool     </a:t>
            </a:r>
            <a:endParaRPr lang="en-US" altLang="zh-CN" sz="2640" i="1" dirty="0">
              <a:solidFill>
                <a:srgbClr val="F272E9"/>
              </a:solidFill>
              <a:latin typeface="Calibri (正文)"/>
              <a:cs typeface="Arial" panose="020B0604020202020204" pitchFamily="34" charset="0"/>
            </a:endParaRPr>
          </a:p>
          <a:p>
            <a:pPr algn="ctr"/>
            <a:r>
              <a:rPr lang="en-US" altLang="zh-CN" sz="2640" i="1" dirty="0" err="1">
                <a:solidFill>
                  <a:srgbClr val="F272E9"/>
                </a:solidFill>
                <a:latin typeface="Calibri (正文)"/>
                <a:cs typeface="Arial" panose="020B0604020202020204" pitchFamily="34" charset="0"/>
              </a:rPr>
              <a:t>code_executor</a:t>
            </a:r>
            <a:endParaRPr lang="zh-CN" altLang="en-US" sz="2640" i="1" dirty="0">
              <a:solidFill>
                <a:srgbClr val="F272E9"/>
              </a:solidFill>
              <a:latin typeface="Calibri (正文)"/>
              <a:cs typeface="Arial" panose="020B0604020202020204" pitchFamily="34" charset="0"/>
            </a:endParaRPr>
          </a:p>
        </p:txBody>
      </p:sp>
      <p:sp>
        <p:nvSpPr>
          <p:cNvPr id="21" name="矩形: 圆角 20"/>
          <p:cNvSpPr/>
          <p:nvPr/>
        </p:nvSpPr>
        <p:spPr>
          <a:xfrm>
            <a:off x="1303791" y="2632589"/>
            <a:ext cx="2743281" cy="1057554"/>
          </a:xfrm>
          <a:prstGeom prst="roundRect">
            <a:avLst/>
          </a:prstGeom>
          <a:solidFill>
            <a:srgbClr val="DCD6F7">
              <a:alpha val="69804"/>
            </a:srgbClr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360" i="1" dirty="0">
                <a:solidFill>
                  <a:srgbClr val="6C557C"/>
                </a:solidFill>
              </a:rPr>
              <a:t>__start__</a:t>
            </a:r>
            <a:endParaRPr lang="zh-CN" altLang="en-US" sz="3360" i="1" dirty="0">
              <a:solidFill>
                <a:srgbClr val="6C557C"/>
              </a:solidFill>
            </a:endParaRPr>
          </a:p>
        </p:txBody>
      </p:sp>
      <p:sp>
        <p:nvSpPr>
          <p:cNvPr id="23" name="矩形: 圆角 22"/>
          <p:cNvSpPr/>
          <p:nvPr/>
        </p:nvSpPr>
        <p:spPr>
          <a:xfrm>
            <a:off x="-903440" y="7951007"/>
            <a:ext cx="2743281" cy="1057554"/>
          </a:xfrm>
          <a:prstGeom prst="roundRect">
            <a:avLst/>
          </a:prstGeom>
          <a:solidFill>
            <a:srgbClr val="B3E7F1">
              <a:alpha val="69804"/>
            </a:srgbClr>
          </a:solidFill>
          <a:ln w="28575">
            <a:solidFill>
              <a:srgbClr val="355C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640" i="1" dirty="0">
                <a:solidFill>
                  <a:srgbClr val="355C7D"/>
                </a:solidFill>
                <a:latin typeface="Calibri (正文)"/>
                <a:cs typeface="Arial" panose="020B0604020202020204" pitchFamily="34" charset="0"/>
              </a:rPr>
              <a:t>      @tool</a:t>
            </a:r>
            <a:endParaRPr lang="en-US" altLang="zh-CN" sz="2640" i="1" dirty="0">
              <a:solidFill>
                <a:srgbClr val="355C7D"/>
              </a:solidFill>
              <a:latin typeface="Calibri (正文)"/>
              <a:cs typeface="Arial" panose="020B0604020202020204" pitchFamily="34" charset="0"/>
            </a:endParaRPr>
          </a:p>
          <a:p>
            <a:pPr algn="ctr"/>
            <a:r>
              <a:rPr lang="en-US" altLang="zh-CN" sz="2640" i="1" dirty="0" err="1">
                <a:solidFill>
                  <a:srgbClr val="355C7D"/>
                </a:solidFill>
                <a:latin typeface="Calibri (正文)"/>
                <a:cs typeface="Arial" panose="020B0604020202020204" pitchFamily="34" charset="0"/>
              </a:rPr>
              <a:t>locolization</a:t>
            </a:r>
            <a:endParaRPr lang="zh-CN" altLang="en-US" sz="2640" i="1" dirty="0">
              <a:solidFill>
                <a:srgbClr val="355C7D"/>
              </a:solidFill>
              <a:latin typeface="Calibri (正文)"/>
              <a:cs typeface="Arial" panose="020B0604020202020204" pitchFamily="34" charset="0"/>
            </a:endParaRPr>
          </a:p>
        </p:txBody>
      </p:sp>
      <p:sp>
        <p:nvSpPr>
          <p:cNvPr id="24" name="矩形: 圆角 23"/>
          <p:cNvSpPr/>
          <p:nvPr/>
        </p:nvSpPr>
        <p:spPr>
          <a:xfrm>
            <a:off x="-903440" y="4414509"/>
            <a:ext cx="2743281" cy="1057554"/>
          </a:xfrm>
          <a:prstGeom prst="roundRect">
            <a:avLst/>
          </a:prstGeom>
          <a:solidFill>
            <a:srgbClr val="B3E7F1">
              <a:alpha val="69804"/>
            </a:srgbClr>
          </a:solidFill>
          <a:ln w="28575">
            <a:solidFill>
              <a:srgbClr val="355C7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640" i="1" dirty="0">
                <a:solidFill>
                  <a:srgbClr val="355C7D"/>
                </a:solidFill>
                <a:latin typeface="Calibri (正文)"/>
                <a:cs typeface="Arial" panose="020B0604020202020204" pitchFamily="34" charset="0"/>
              </a:rPr>
              <a:t> @tool</a:t>
            </a:r>
            <a:endParaRPr lang="en-US" altLang="zh-CN" sz="2640" i="1" dirty="0">
              <a:solidFill>
                <a:srgbClr val="355C7D"/>
              </a:solidFill>
              <a:latin typeface="Calibri (正文)"/>
              <a:cs typeface="Arial" panose="020B0604020202020204" pitchFamily="34" charset="0"/>
            </a:endParaRPr>
          </a:p>
          <a:p>
            <a:pPr algn="ctr"/>
            <a:r>
              <a:rPr lang="en-US" altLang="zh-CN" sz="2640" i="1" dirty="0" err="1">
                <a:solidFill>
                  <a:srgbClr val="355C7D"/>
                </a:solidFill>
                <a:latin typeface="Calibri (正文)"/>
                <a:cs typeface="Arial" panose="020B0604020202020204" pitchFamily="34" charset="0"/>
              </a:rPr>
              <a:t>object_detection</a:t>
            </a:r>
            <a:endParaRPr lang="zh-CN" altLang="en-US" sz="2640" i="1" dirty="0">
              <a:solidFill>
                <a:srgbClr val="355C7D"/>
              </a:solidFill>
              <a:latin typeface="Calibri (正文)"/>
              <a:cs typeface="Arial" panose="020B0604020202020204" pitchFamily="34" charset="0"/>
            </a:endParaRPr>
          </a:p>
        </p:txBody>
      </p:sp>
      <p:sp>
        <p:nvSpPr>
          <p:cNvPr id="25" name="矩形: 圆角 24"/>
          <p:cNvSpPr/>
          <p:nvPr/>
        </p:nvSpPr>
        <p:spPr>
          <a:xfrm>
            <a:off x="6103418" y="2632588"/>
            <a:ext cx="2743281" cy="1057554"/>
          </a:xfrm>
          <a:prstGeom prst="roundRect">
            <a:avLst/>
          </a:prstGeom>
          <a:solidFill>
            <a:srgbClr val="DCD6F7">
              <a:alpha val="69804"/>
            </a:srgbClr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360" i="1" dirty="0">
                <a:solidFill>
                  <a:srgbClr val="6C557C"/>
                </a:solidFill>
                <a:latin typeface="Calibri (正文)"/>
                <a:cs typeface="Arial" panose="020B0604020202020204" pitchFamily="34" charset="0"/>
              </a:rPr>
              <a:t>__end__</a:t>
            </a:r>
            <a:endParaRPr lang="zh-CN" altLang="en-US" sz="3360" i="1" dirty="0">
              <a:solidFill>
                <a:srgbClr val="6C557C"/>
              </a:solidFill>
              <a:latin typeface="Calibri (正文)"/>
              <a:cs typeface="Arial" panose="020B0604020202020204" pitchFamily="34" charset="0"/>
            </a:endParaRPr>
          </a:p>
        </p:txBody>
      </p:sp>
      <p:sp>
        <p:nvSpPr>
          <p:cNvPr id="26" name="矩形: 圆角 25"/>
          <p:cNvSpPr/>
          <p:nvPr/>
        </p:nvSpPr>
        <p:spPr>
          <a:xfrm>
            <a:off x="8310647" y="7951005"/>
            <a:ext cx="2743281" cy="1057554"/>
          </a:xfrm>
          <a:prstGeom prst="roundRect">
            <a:avLst/>
          </a:prstGeom>
          <a:solidFill>
            <a:srgbClr val="FFFBE9">
              <a:alpha val="89804"/>
            </a:srgb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640" i="1" dirty="0">
                <a:solidFill>
                  <a:srgbClr val="FFC000"/>
                </a:solidFill>
                <a:latin typeface="Calibri (正文)"/>
                <a:cs typeface="Arial" panose="020B0604020202020204" pitchFamily="34" charset="0"/>
              </a:rPr>
              <a:t>     @tool</a:t>
            </a:r>
            <a:endParaRPr lang="en-US" altLang="zh-CN" sz="2640" i="1" dirty="0">
              <a:solidFill>
                <a:srgbClr val="FFC000"/>
              </a:solidFill>
              <a:latin typeface="Calibri (正文)"/>
              <a:cs typeface="Arial" panose="020B0604020202020204" pitchFamily="34" charset="0"/>
            </a:endParaRPr>
          </a:p>
          <a:p>
            <a:pPr algn="ctr"/>
            <a:r>
              <a:rPr lang="en-US" altLang="zh-CN" sz="2640" i="1" dirty="0" err="1">
                <a:solidFill>
                  <a:srgbClr val="FFC000"/>
                </a:solidFill>
                <a:latin typeface="Calibri (正文)"/>
                <a:cs typeface="Arial" panose="020B0604020202020204" pitchFamily="34" charset="0"/>
              </a:rPr>
              <a:t>web_search</a:t>
            </a:r>
            <a:endParaRPr lang="zh-CN" altLang="en-US" sz="2640" i="1" dirty="0">
              <a:solidFill>
                <a:srgbClr val="FFC000"/>
              </a:solidFill>
              <a:latin typeface="Calibri (正文)"/>
              <a:cs typeface="Arial" panose="020B0604020202020204" pitchFamily="34" charset="0"/>
            </a:endParaRPr>
          </a:p>
        </p:txBody>
      </p:sp>
      <p:sp>
        <p:nvSpPr>
          <p:cNvPr id="27" name="矩形: 圆角 26"/>
          <p:cNvSpPr/>
          <p:nvPr/>
        </p:nvSpPr>
        <p:spPr>
          <a:xfrm>
            <a:off x="8310647" y="4414509"/>
            <a:ext cx="2743281" cy="1057554"/>
          </a:xfrm>
          <a:prstGeom prst="roundRect">
            <a:avLst/>
          </a:prstGeom>
          <a:solidFill>
            <a:srgbClr val="FFFBE9">
              <a:alpha val="89804"/>
            </a:srgb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640" i="1" dirty="0">
                <a:solidFill>
                  <a:srgbClr val="FFC000"/>
                </a:solidFill>
                <a:latin typeface="Calibri (正文)"/>
                <a:cs typeface="Arial" panose="020B0604020202020204" pitchFamily="34" charset="0"/>
              </a:rPr>
              <a:t>   @tool</a:t>
            </a:r>
            <a:endParaRPr lang="en-US" altLang="zh-CN" sz="2640" i="1" dirty="0">
              <a:solidFill>
                <a:srgbClr val="FFC000"/>
              </a:solidFill>
              <a:latin typeface="Calibri (正文)"/>
              <a:cs typeface="Arial" panose="020B0604020202020204" pitchFamily="34" charset="0"/>
            </a:endParaRPr>
          </a:p>
          <a:p>
            <a:pPr algn="ctr"/>
            <a:r>
              <a:rPr lang="en-US" altLang="zh-CN" sz="2640" i="1" dirty="0" err="1">
                <a:solidFill>
                  <a:srgbClr val="FFC000"/>
                </a:solidFill>
                <a:latin typeface="Calibri (正文)"/>
                <a:cs typeface="Arial" panose="020B0604020202020204" pitchFamily="34" charset="0"/>
              </a:rPr>
              <a:t>vector_search</a:t>
            </a:r>
            <a:endParaRPr lang="zh-CN" altLang="en-US" sz="2640" i="1" dirty="0">
              <a:solidFill>
                <a:srgbClr val="FFC000"/>
              </a:solidFill>
              <a:latin typeface="Calibri (正文)"/>
              <a:cs typeface="Arial" panose="020B0604020202020204" pitchFamily="34" charset="0"/>
            </a:endParaRPr>
          </a:p>
        </p:txBody>
      </p:sp>
      <p:cxnSp>
        <p:nvCxnSpPr>
          <p:cNvPr id="31" name="连接符: 曲线 30"/>
          <p:cNvCxnSpPr>
            <a:stCxn id="18" idx="3"/>
          </p:cNvCxnSpPr>
          <p:nvPr/>
        </p:nvCxnSpPr>
        <p:spPr>
          <a:xfrm flipV="1">
            <a:off x="3211481" y="5472060"/>
            <a:ext cx="1125578" cy="1239473"/>
          </a:xfrm>
          <a:prstGeom prst="curvedConnector2">
            <a:avLst/>
          </a:prstGeom>
          <a:ln w="31750">
            <a:solidFill>
              <a:srgbClr val="355C7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连接符: 曲线 32"/>
          <p:cNvCxnSpPr>
            <a:stCxn id="19" idx="1"/>
          </p:cNvCxnSpPr>
          <p:nvPr/>
        </p:nvCxnSpPr>
        <p:spPr>
          <a:xfrm rot="10800000">
            <a:off x="5813429" y="5472058"/>
            <a:ext cx="1125578" cy="1239473"/>
          </a:xfrm>
          <a:prstGeom prst="curvedConnector2">
            <a:avLst/>
          </a:prstGeom>
          <a:ln w="3175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连接符: 曲线 41"/>
          <p:cNvCxnSpPr>
            <a:stCxn id="21" idx="3"/>
            <a:endCxn id="14" idx="0"/>
          </p:cNvCxnSpPr>
          <p:nvPr/>
        </p:nvCxnSpPr>
        <p:spPr>
          <a:xfrm>
            <a:off x="4047074" y="3161367"/>
            <a:ext cx="1028172" cy="1253140"/>
          </a:xfrm>
          <a:prstGeom prst="curvedConnector2">
            <a:avLst/>
          </a:prstGeom>
          <a:ln w="3175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连接符: 曲线 45"/>
          <p:cNvCxnSpPr>
            <a:stCxn id="19" idx="0"/>
            <a:endCxn id="27" idx="2"/>
          </p:cNvCxnSpPr>
          <p:nvPr/>
        </p:nvCxnSpPr>
        <p:spPr>
          <a:xfrm rot="5400000" flipH="1" flipV="1">
            <a:off x="8641123" y="5141588"/>
            <a:ext cx="710693" cy="1371640"/>
          </a:xfrm>
          <a:prstGeom prst="curvedConnector3">
            <a:avLst/>
          </a:prstGeom>
          <a:ln w="31750">
            <a:solidFill>
              <a:srgbClr val="FFC000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连接符: 曲线 47"/>
          <p:cNvCxnSpPr>
            <a:stCxn id="14" idx="0"/>
            <a:endCxn id="25" idx="1"/>
          </p:cNvCxnSpPr>
          <p:nvPr/>
        </p:nvCxnSpPr>
        <p:spPr>
          <a:xfrm rot="5400000" flipH="1" flipV="1">
            <a:off x="4962760" y="3273850"/>
            <a:ext cx="1253142" cy="1028175"/>
          </a:xfrm>
          <a:prstGeom prst="curvedConnector2">
            <a:avLst/>
          </a:prstGeom>
          <a:ln w="31750">
            <a:solidFill>
              <a:srgbClr val="F272E9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连接符: 曲线 49"/>
          <p:cNvCxnSpPr>
            <a:stCxn id="19" idx="2"/>
            <a:endCxn id="26" idx="0"/>
          </p:cNvCxnSpPr>
          <p:nvPr/>
        </p:nvCxnSpPr>
        <p:spPr>
          <a:xfrm rot="16200000" flipH="1">
            <a:off x="8641122" y="6909835"/>
            <a:ext cx="710696" cy="1371640"/>
          </a:xfrm>
          <a:prstGeom prst="curvedConnector3">
            <a:avLst/>
          </a:prstGeom>
          <a:ln w="31750">
            <a:solidFill>
              <a:srgbClr val="FFC000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连接符: 曲线 51"/>
          <p:cNvCxnSpPr>
            <a:stCxn id="18" idx="0"/>
            <a:endCxn id="24" idx="2"/>
          </p:cNvCxnSpPr>
          <p:nvPr/>
        </p:nvCxnSpPr>
        <p:spPr>
          <a:xfrm rot="16200000" flipV="1">
            <a:off x="798674" y="5141588"/>
            <a:ext cx="710694" cy="1371640"/>
          </a:xfrm>
          <a:prstGeom prst="curvedConnector3">
            <a:avLst/>
          </a:prstGeom>
          <a:ln w="31750">
            <a:solidFill>
              <a:srgbClr val="355C7D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连接符: 曲线 54"/>
          <p:cNvCxnSpPr>
            <a:stCxn id="18" idx="2"/>
            <a:endCxn id="23" idx="0"/>
          </p:cNvCxnSpPr>
          <p:nvPr/>
        </p:nvCxnSpPr>
        <p:spPr>
          <a:xfrm rot="5400000">
            <a:off x="798675" y="6909836"/>
            <a:ext cx="710696" cy="1371640"/>
          </a:xfrm>
          <a:prstGeom prst="curvedConnector3">
            <a:avLst/>
          </a:prstGeom>
          <a:ln w="31750">
            <a:solidFill>
              <a:srgbClr val="355C7D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连接符: 曲线 58"/>
          <p:cNvCxnSpPr>
            <a:stCxn id="14" idx="1"/>
          </p:cNvCxnSpPr>
          <p:nvPr/>
        </p:nvCxnSpPr>
        <p:spPr>
          <a:xfrm rot="10800000" flipV="1">
            <a:off x="2761535" y="4943283"/>
            <a:ext cx="942072" cy="1239471"/>
          </a:xfrm>
          <a:prstGeom prst="curvedConnector2">
            <a:avLst/>
          </a:prstGeom>
          <a:ln w="31750">
            <a:solidFill>
              <a:srgbClr val="EE48E2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连接符: 曲线 60"/>
          <p:cNvCxnSpPr>
            <a:stCxn id="14" idx="3"/>
          </p:cNvCxnSpPr>
          <p:nvPr/>
        </p:nvCxnSpPr>
        <p:spPr>
          <a:xfrm>
            <a:off x="6446886" y="4943283"/>
            <a:ext cx="1028175" cy="1239471"/>
          </a:xfrm>
          <a:prstGeom prst="curvedConnector2">
            <a:avLst/>
          </a:prstGeom>
          <a:ln w="31750">
            <a:solidFill>
              <a:srgbClr val="EE48E2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5" name="文本框 1024"/>
          <p:cNvSpPr txBox="1"/>
          <p:nvPr/>
        </p:nvSpPr>
        <p:spPr>
          <a:xfrm>
            <a:off x="5124662" y="3310040"/>
            <a:ext cx="662361" cy="461665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end</a:t>
            </a:r>
            <a:endParaRPr lang="en-US" altLang="zh-CN" sz="2400" dirty="0"/>
          </a:p>
        </p:txBody>
      </p:sp>
      <p:sp>
        <p:nvSpPr>
          <p:cNvPr id="1027" name="文本框 1026"/>
          <p:cNvSpPr txBox="1"/>
          <p:nvPr/>
        </p:nvSpPr>
        <p:spPr>
          <a:xfrm>
            <a:off x="6787899" y="5253162"/>
            <a:ext cx="933269" cy="461665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Coder</a:t>
            </a:r>
            <a:endParaRPr lang="en-US" altLang="zh-CN" sz="2400" dirty="0"/>
          </a:p>
        </p:txBody>
      </p:sp>
      <p:sp>
        <p:nvSpPr>
          <p:cNvPr id="1028" name="文本框 1027"/>
          <p:cNvSpPr txBox="1"/>
          <p:nvPr/>
        </p:nvSpPr>
        <p:spPr>
          <a:xfrm>
            <a:off x="2482826" y="5253551"/>
            <a:ext cx="1085490" cy="461665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Tracker</a:t>
            </a:r>
            <a:endParaRPr lang="en-US" altLang="zh-CN" sz="2400" dirty="0"/>
          </a:p>
        </p:txBody>
      </p:sp>
      <p:cxnSp>
        <p:nvCxnSpPr>
          <p:cNvPr id="2" name="连接符: 曲线 1"/>
          <p:cNvCxnSpPr/>
          <p:nvPr/>
        </p:nvCxnSpPr>
        <p:spPr>
          <a:xfrm rot="5400000">
            <a:off x="4100608" y="6725050"/>
            <a:ext cx="2441015" cy="11559"/>
          </a:xfrm>
          <a:prstGeom prst="curvedConnector3">
            <a:avLst>
              <a:gd name="adj1" fmla="val 50000"/>
            </a:avLst>
          </a:prstGeom>
          <a:ln w="31750">
            <a:solidFill>
              <a:srgbClr val="EE48E2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连接符: 曲线 1"/>
          <p:cNvCxnSpPr/>
          <p:nvPr/>
        </p:nvCxnSpPr>
        <p:spPr>
          <a:xfrm rot="16200000">
            <a:off x="3550846" y="6732468"/>
            <a:ext cx="2463618" cy="12192"/>
          </a:xfrm>
          <a:prstGeom prst="curvedConnector3">
            <a:avLst>
              <a:gd name="adj1" fmla="val 50000"/>
            </a:avLst>
          </a:prstGeom>
          <a:ln w="31750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卡通人物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417" y="7489807"/>
            <a:ext cx="2722798" cy="17171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表, 散点图&#10;&#10;AI 生成的内容可能不正确。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91" b="13475"/>
          <a:stretch>
            <a:fillRect/>
          </a:stretch>
        </p:blipFill>
        <p:spPr>
          <a:xfrm>
            <a:off x="211855" y="5655955"/>
            <a:ext cx="5940000" cy="4677932"/>
          </a:xfrm>
          <a:prstGeom prst="rect">
            <a:avLst/>
          </a:prstGeom>
        </p:spPr>
      </p:pic>
      <p:pic>
        <p:nvPicPr>
          <p:cNvPr id="5" name="图片 4" descr="图表, 散点图&#10;&#10;AI 生成的内容可能不正确。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3" b="13202"/>
          <a:stretch>
            <a:fillRect/>
          </a:stretch>
        </p:blipFill>
        <p:spPr>
          <a:xfrm>
            <a:off x="6100350" y="5658811"/>
            <a:ext cx="5940000" cy="469030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268885" y="10306830"/>
            <a:ext cx="555483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(c) Retrieved blocks of relevant information</a:t>
            </a:r>
            <a:endParaRPr lang="zh-CN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3760" y="10309730"/>
            <a:ext cx="555483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(b) Vector database built from </a:t>
            </a:r>
            <a:r>
              <a:rPr lang="en-US" altLang="zh-CN" sz="2200" dirty="0" err="1">
                <a:latin typeface="Arial" panose="020B0604020202020204" pitchFamily="34" charset="0"/>
                <a:cs typeface="Arial" panose="020B0604020202020204" pitchFamily="34" charset="0"/>
              </a:rPr>
              <a:t>AirSim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 API</a:t>
            </a:r>
            <a:endParaRPr lang="zh-CN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00587" y="4878897"/>
            <a:ext cx="266482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(a) The flow of RAG</a:t>
            </a:r>
            <a:endParaRPr lang="zh-CN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6419" y="1697951"/>
            <a:ext cx="1357665" cy="1747072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 rot="21089587">
            <a:off x="8289282" y="9045274"/>
            <a:ext cx="2356460" cy="784291"/>
          </a:xfrm>
          <a:prstGeom prst="ellipse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4908169" y="9411479"/>
            <a:ext cx="3213498" cy="0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8696806" y="384109"/>
            <a:ext cx="3553097" cy="1699810"/>
            <a:chOff x="3266698" y="2870863"/>
            <a:chExt cx="2364081" cy="1699810"/>
          </a:xfrm>
        </p:grpSpPr>
        <p:sp>
          <p:nvSpPr>
            <p:cNvPr id="14" name="文本框 13"/>
            <p:cNvSpPr txBox="1"/>
            <p:nvPr/>
          </p:nvSpPr>
          <p:spPr>
            <a:xfrm>
              <a:off x="3423413" y="2870863"/>
              <a:ext cx="1357592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200" dirty="0">
                  <a:latin typeface="Arial" panose="020B0604020202020204" pitchFamily="34" charset="0"/>
                  <a:cs typeface="Arial" panose="020B0604020202020204" pitchFamily="34" charset="0"/>
                </a:rPr>
                <a:t>takeoffAsync</a:t>
              </a:r>
              <a:r>
                <a:rPr lang="en-US" altLang="zh-CN" sz="220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423414" y="3492979"/>
              <a:ext cx="2155371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200" dirty="0" err="1">
                  <a:latin typeface="Arial" panose="020B0604020202020204" pitchFamily="34" charset="0"/>
                  <a:cs typeface="Arial" panose="020B0604020202020204" pitchFamily="34" charset="0"/>
                </a:rPr>
                <a:t>moveByVelocityZAsync</a:t>
              </a:r>
              <a:r>
                <a:rPr lang="en-US" altLang="zh-CN" sz="220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426064" y="3149387"/>
              <a:ext cx="1468153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200" dirty="0" err="1">
                  <a:latin typeface="Arial" panose="020B0604020202020204" pitchFamily="34" charset="0"/>
                  <a:cs typeface="Arial" panose="020B0604020202020204" pitchFamily="34" charset="0"/>
                </a:rPr>
                <a:t>moveToZAsync</a:t>
              </a:r>
              <a:r>
                <a:rPr lang="en-US" altLang="zh-CN" sz="220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423414" y="3829771"/>
              <a:ext cx="2207365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200" dirty="0" err="1">
                  <a:latin typeface="Arial" panose="020B0604020202020204" pitchFamily="34" charset="0"/>
                  <a:cs typeface="Arial" panose="020B0604020202020204" pitchFamily="34" charset="0"/>
                </a:rPr>
                <a:t>rotateByYawRateAsync</a:t>
              </a:r>
              <a:r>
                <a:rPr lang="en-US" altLang="zh-CN" sz="220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423413" y="4139786"/>
              <a:ext cx="1236617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200" dirty="0" err="1">
                  <a:latin typeface="Arial" panose="020B0604020202020204" pitchFamily="34" charset="0"/>
                  <a:cs typeface="Arial" panose="020B0604020202020204" pitchFamily="34" charset="0"/>
                </a:rPr>
                <a:t>landAsync</a:t>
              </a:r>
              <a:r>
                <a:rPr lang="en-US" altLang="zh-CN" sz="220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zh-CN" altLang="en-US" sz="2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左大括号 18"/>
            <p:cNvSpPr/>
            <p:nvPr/>
          </p:nvSpPr>
          <p:spPr>
            <a:xfrm>
              <a:off x="3266698" y="2979687"/>
              <a:ext cx="166407" cy="1377186"/>
            </a:xfrm>
            <a:prstGeom prst="leftBrac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0" name="矩形: 圆角 19"/>
          <p:cNvSpPr/>
          <p:nvPr/>
        </p:nvSpPr>
        <p:spPr>
          <a:xfrm>
            <a:off x="5993072" y="2172132"/>
            <a:ext cx="2286000" cy="881269"/>
          </a:xfrm>
          <a:prstGeom prst="roundRect">
            <a:avLst/>
          </a:prstGeom>
          <a:solidFill>
            <a:srgbClr val="FFFBE9">
              <a:alpha val="89804"/>
            </a:srgb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FC000"/>
                </a:solidFill>
              </a:rPr>
              <a:t>Coder</a:t>
            </a:r>
            <a:endParaRPr lang="zh-CN" altLang="en-US" sz="2800" dirty="0">
              <a:solidFill>
                <a:srgbClr val="FFC000"/>
              </a:solidFill>
            </a:endParaRPr>
          </a:p>
        </p:txBody>
      </p:sp>
      <p:sp>
        <p:nvSpPr>
          <p:cNvPr id="21" name="矩形: 圆角 20"/>
          <p:cNvSpPr/>
          <p:nvPr/>
        </p:nvSpPr>
        <p:spPr>
          <a:xfrm>
            <a:off x="5371918" y="474123"/>
            <a:ext cx="2286000" cy="881269"/>
          </a:xfrm>
          <a:prstGeom prst="roundRect">
            <a:avLst/>
          </a:prstGeom>
          <a:solidFill>
            <a:srgbClr val="FFFBE9">
              <a:alpha val="89804"/>
            </a:srgb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200" i="1" dirty="0">
                <a:solidFill>
                  <a:srgbClr val="FFC000"/>
                </a:solidFill>
                <a:latin typeface="Calibri (正文)"/>
                <a:cs typeface="Arial" panose="020B0604020202020204" pitchFamily="34" charset="0"/>
              </a:rPr>
              <a:t>   @tool</a:t>
            </a:r>
            <a:endParaRPr lang="en-US" altLang="zh-CN" sz="2200" i="1" dirty="0">
              <a:solidFill>
                <a:srgbClr val="FFC000"/>
              </a:solidFill>
              <a:latin typeface="Calibri (正文)"/>
              <a:cs typeface="Arial" panose="020B0604020202020204" pitchFamily="34" charset="0"/>
            </a:endParaRPr>
          </a:p>
          <a:p>
            <a:pPr algn="ctr"/>
            <a:r>
              <a:rPr lang="en-US" altLang="zh-CN" sz="2200" i="1" dirty="0" err="1">
                <a:solidFill>
                  <a:srgbClr val="FFC000"/>
                </a:solidFill>
                <a:latin typeface="Calibri (正文)"/>
                <a:cs typeface="Arial" panose="020B0604020202020204" pitchFamily="34" charset="0"/>
              </a:rPr>
              <a:t>vector_search</a:t>
            </a:r>
            <a:endParaRPr lang="zh-CN" altLang="en-US" sz="2200" i="1" dirty="0">
              <a:solidFill>
                <a:srgbClr val="FFC000"/>
              </a:solidFill>
              <a:latin typeface="Calibri (正文)"/>
              <a:cs typeface="Arial" panose="020B0604020202020204" pitchFamily="34" charset="0"/>
            </a:endParaRPr>
          </a:p>
        </p:txBody>
      </p:sp>
      <p:cxnSp>
        <p:nvCxnSpPr>
          <p:cNvPr id="22" name="连接符: 曲线 21"/>
          <p:cNvCxnSpPr>
            <a:stCxn id="18" idx="2"/>
            <a:endCxn id="20" idx="3"/>
          </p:cNvCxnSpPr>
          <p:nvPr/>
        </p:nvCxnSpPr>
        <p:spPr>
          <a:xfrm rot="5400000">
            <a:off x="8805926" y="1557065"/>
            <a:ext cx="528848" cy="1582556"/>
          </a:xfrm>
          <a:prstGeom prst="curvedConnector2">
            <a:avLst/>
          </a:prstGeom>
          <a:ln w="28575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8" descr="Logo device only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9605" y="3190701"/>
            <a:ext cx="720000" cy="87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矩形: 圆角 23"/>
          <p:cNvSpPr/>
          <p:nvPr/>
        </p:nvSpPr>
        <p:spPr>
          <a:xfrm>
            <a:off x="6640960" y="3894453"/>
            <a:ext cx="2286000" cy="881269"/>
          </a:xfrm>
          <a:prstGeom prst="roundRect">
            <a:avLst/>
          </a:prstGeom>
          <a:solidFill>
            <a:srgbClr val="F9C3F5">
              <a:alpha val="69804"/>
            </a:srgbClr>
          </a:solidFill>
          <a:ln w="28575">
            <a:solidFill>
              <a:srgbClr val="EE48E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F272E9"/>
                </a:solidFill>
              </a:rPr>
              <a:t>Supervisor</a:t>
            </a:r>
            <a:endParaRPr lang="zh-CN" altLang="en-US" sz="2800" dirty="0">
              <a:solidFill>
                <a:srgbClr val="F272E9"/>
              </a:solidFill>
            </a:endParaRPr>
          </a:p>
        </p:txBody>
      </p:sp>
      <p:pic>
        <p:nvPicPr>
          <p:cNvPr id="25" name="图片 24" descr="卡通人物&#10;&#10;AI 生成的内容可能不正确。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12" y="3593916"/>
            <a:ext cx="1822544" cy="1149409"/>
          </a:xfrm>
          <a:prstGeom prst="rect">
            <a:avLst/>
          </a:prstGeom>
        </p:spPr>
      </p:pic>
      <p:cxnSp>
        <p:nvCxnSpPr>
          <p:cNvPr id="26" name="连接符: 曲线 25"/>
          <p:cNvCxnSpPr>
            <a:stCxn id="20" idx="0"/>
            <a:endCxn id="21" idx="2"/>
          </p:cNvCxnSpPr>
          <p:nvPr/>
        </p:nvCxnSpPr>
        <p:spPr>
          <a:xfrm rot="16200000" flipV="1">
            <a:off x="6417125" y="1453185"/>
            <a:ext cx="816740" cy="621154"/>
          </a:xfrm>
          <a:prstGeom prst="curvedConnector3">
            <a:avLst>
              <a:gd name="adj1" fmla="val 50000"/>
            </a:avLst>
          </a:prstGeom>
          <a:ln w="28575">
            <a:solidFill>
              <a:srgbClr val="FFC000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曲线 26"/>
          <p:cNvCxnSpPr>
            <a:stCxn id="37" idx="3"/>
            <a:endCxn id="20" idx="1"/>
          </p:cNvCxnSpPr>
          <p:nvPr/>
        </p:nvCxnSpPr>
        <p:spPr>
          <a:xfrm>
            <a:off x="4534084" y="891143"/>
            <a:ext cx="1458988" cy="1721624"/>
          </a:xfrm>
          <a:prstGeom prst="curvedConnector3">
            <a:avLst>
              <a:gd name="adj1" fmla="val 50000"/>
            </a:avLst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连接符: 曲线 27"/>
          <p:cNvCxnSpPr>
            <a:stCxn id="20" idx="3"/>
            <a:endCxn id="24" idx="3"/>
          </p:cNvCxnSpPr>
          <p:nvPr/>
        </p:nvCxnSpPr>
        <p:spPr>
          <a:xfrm>
            <a:off x="8279072" y="2612767"/>
            <a:ext cx="647888" cy="1722321"/>
          </a:xfrm>
          <a:prstGeom prst="curvedConnector3">
            <a:avLst>
              <a:gd name="adj1" fmla="val 135284"/>
            </a:avLst>
          </a:prstGeom>
          <a:ln w="28575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9952538" y="2927357"/>
            <a:ext cx="228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Complete code with 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Explanation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 rot="21089587">
            <a:off x="3505337" y="8506755"/>
            <a:ext cx="546290" cy="402810"/>
          </a:xfrm>
          <a:prstGeom prst="ellipse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箭头连接符 31"/>
          <p:cNvCxnSpPr/>
          <p:nvPr/>
        </p:nvCxnSpPr>
        <p:spPr>
          <a:xfrm>
            <a:off x="4470702" y="8708160"/>
            <a:ext cx="4476206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246322" y="5399881"/>
            <a:ext cx="11811066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圆角 33"/>
          <p:cNvSpPr/>
          <p:nvPr/>
        </p:nvSpPr>
        <p:spPr>
          <a:xfrm>
            <a:off x="2935416" y="3867196"/>
            <a:ext cx="2286000" cy="881269"/>
          </a:xfrm>
          <a:prstGeom prst="roundRect">
            <a:avLst/>
          </a:prstGeom>
          <a:solidFill>
            <a:srgbClr val="F9C3F5">
              <a:alpha val="69804"/>
            </a:srgbClr>
          </a:solidFill>
          <a:ln w="28575">
            <a:solidFill>
              <a:srgbClr val="EE48E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200" dirty="0">
                <a:solidFill>
                  <a:srgbClr val="F272E9"/>
                </a:solidFill>
                <a:latin typeface="Calibri (正文)"/>
              </a:rPr>
              <a:t>   </a:t>
            </a:r>
            <a:r>
              <a:rPr lang="en-US" altLang="zh-CN" sz="2200" i="1" dirty="0">
                <a:solidFill>
                  <a:srgbClr val="F272E9"/>
                </a:solidFill>
                <a:latin typeface="Calibri (正文)"/>
                <a:cs typeface="Arial" panose="020B0604020202020204" pitchFamily="34" charset="0"/>
              </a:rPr>
              <a:t>@tool     </a:t>
            </a:r>
            <a:endParaRPr lang="en-US" altLang="zh-CN" sz="2200" i="1" dirty="0">
              <a:solidFill>
                <a:srgbClr val="F272E9"/>
              </a:solidFill>
              <a:latin typeface="Calibri (正文)"/>
              <a:cs typeface="Arial" panose="020B0604020202020204" pitchFamily="34" charset="0"/>
            </a:endParaRPr>
          </a:p>
          <a:p>
            <a:pPr algn="ctr"/>
            <a:r>
              <a:rPr lang="en-US" altLang="zh-CN" sz="2200" i="1" dirty="0" err="1">
                <a:solidFill>
                  <a:srgbClr val="F272E9"/>
                </a:solidFill>
                <a:latin typeface="Calibri (正文)"/>
                <a:cs typeface="Arial" panose="020B0604020202020204" pitchFamily="34" charset="0"/>
              </a:rPr>
              <a:t>code_executor</a:t>
            </a:r>
            <a:endParaRPr lang="zh-CN" altLang="en-US" sz="2200" i="1" dirty="0">
              <a:solidFill>
                <a:srgbClr val="F272E9"/>
              </a:solidFill>
              <a:latin typeface="Calibri (正文)"/>
              <a:cs typeface="Arial" panose="020B0604020202020204" pitchFamily="34" charset="0"/>
            </a:endParaRPr>
          </a:p>
        </p:txBody>
      </p:sp>
      <p:cxnSp>
        <p:nvCxnSpPr>
          <p:cNvPr id="35" name="连接符: 曲线 34"/>
          <p:cNvCxnSpPr>
            <a:stCxn id="34" idx="2"/>
            <a:endCxn id="25" idx="2"/>
          </p:cNvCxnSpPr>
          <p:nvPr/>
        </p:nvCxnSpPr>
        <p:spPr>
          <a:xfrm rot="5400000" flipH="1">
            <a:off x="2664030" y="3334079"/>
            <a:ext cx="5140" cy="2823632"/>
          </a:xfrm>
          <a:prstGeom prst="curvedConnector3">
            <a:avLst>
              <a:gd name="adj1" fmla="val -4447471"/>
            </a:avLst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H="1">
            <a:off x="5221416" y="4496408"/>
            <a:ext cx="1375402" cy="0"/>
          </a:xfrm>
          <a:prstGeom prst="straightConnector1">
            <a:avLst/>
          </a:prstGeom>
          <a:ln w="28575">
            <a:solidFill>
              <a:srgbClr val="EE48E2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对话气泡: 圆角矩形 36"/>
          <p:cNvSpPr/>
          <p:nvPr/>
        </p:nvSpPr>
        <p:spPr>
          <a:xfrm>
            <a:off x="118418" y="195889"/>
            <a:ext cx="4415666" cy="1390507"/>
          </a:xfrm>
          <a:prstGeom prst="wedgeRoundRectCallout">
            <a:avLst>
              <a:gd name="adj1" fmla="val 33062"/>
              <a:gd name="adj2" fmla="val 66258"/>
              <a:gd name="adj3" fmla="val 16667"/>
            </a:avLst>
          </a:prstGeom>
          <a:noFill/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sz="2200" dirty="0">
                <a:solidFill>
                  <a:schemeClr val="tx1"/>
                </a:solidFill>
                <a:latin typeface="Arial" panose="020B0604020202020204" pitchFamily="34" charset="0"/>
                <a:ea typeface="JetBrains Mono"/>
                <a:cs typeface="Arial" panose="020B0604020202020204" pitchFamily="34" charset="0"/>
              </a:rPr>
              <a:t>After taking off to 10M, fly forward 50M, rotate clockwise 45 degrees and fly 10M, then land.</a:t>
            </a:r>
            <a:endParaRPr lang="zh-CN" altLang="zh-CN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8" name="连接符: 曲线 37"/>
          <p:cNvCxnSpPr>
            <a:stCxn id="25" idx="0"/>
            <a:endCxn id="34" idx="0"/>
          </p:cNvCxnSpPr>
          <p:nvPr/>
        </p:nvCxnSpPr>
        <p:spPr>
          <a:xfrm rot="16200000" flipH="1">
            <a:off x="2529960" y="2318740"/>
            <a:ext cx="273280" cy="2823632"/>
          </a:xfrm>
          <a:prstGeom prst="curvedConnector3">
            <a:avLst>
              <a:gd name="adj1" fmla="val -83650"/>
            </a:avLst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 flipV="1">
            <a:off x="5268834" y="4141979"/>
            <a:ext cx="1360981" cy="9522"/>
          </a:xfrm>
          <a:prstGeom prst="straightConnector1">
            <a:avLst/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70876" y="2566624"/>
            <a:ext cx="23924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Code execution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AirSim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1" name="直接箭头连接符 40"/>
          <p:cNvCxnSpPr>
            <a:stCxn id="24" idx="0"/>
            <a:endCxn id="9" idx="3"/>
          </p:cNvCxnSpPr>
          <p:nvPr/>
        </p:nvCxnSpPr>
        <p:spPr>
          <a:xfrm flipH="1" flipV="1">
            <a:off x="4534084" y="2571487"/>
            <a:ext cx="3249876" cy="1322966"/>
          </a:xfrm>
          <a:prstGeom prst="straightConnector1">
            <a:avLst/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连接符: 曲线 41"/>
          <p:cNvCxnSpPr>
            <a:stCxn id="21" idx="3"/>
            <a:endCxn id="19" idx="1"/>
          </p:cNvCxnSpPr>
          <p:nvPr/>
        </p:nvCxnSpPr>
        <p:spPr>
          <a:xfrm>
            <a:off x="7657918" y="914758"/>
            <a:ext cx="1038888" cy="266768"/>
          </a:xfrm>
          <a:prstGeom prst="curvedConnector3">
            <a:avLst>
              <a:gd name="adj1" fmla="val 50000"/>
            </a:avLst>
          </a:prstGeom>
          <a:ln w="28575">
            <a:solidFill>
              <a:srgbClr val="FFC000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>
            <a:off x="4453498" y="2820281"/>
            <a:ext cx="2592013" cy="1015341"/>
          </a:xfrm>
          <a:prstGeom prst="straightConnector1">
            <a:avLst/>
          </a:prstGeom>
          <a:ln w="28575">
            <a:solidFill>
              <a:srgbClr val="EE48E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 rot="12001729">
            <a:off x="5620463" y="3174920"/>
            <a:ext cx="6037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椭圆 45"/>
          <p:cNvSpPr/>
          <p:nvPr/>
        </p:nvSpPr>
        <p:spPr>
          <a:xfrm rot="21089587">
            <a:off x="9423285" y="8509881"/>
            <a:ext cx="546290" cy="402810"/>
          </a:xfrm>
          <a:prstGeom prst="ellipse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21089587">
            <a:off x="2394544" y="9045276"/>
            <a:ext cx="2356460" cy="784291"/>
          </a:xfrm>
          <a:prstGeom prst="ellipse">
            <a:avLst/>
          </a:prstGeom>
          <a:noFill/>
          <a:ln w="3492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沙滩上的风景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56" t="41837" r="34347" b="7155"/>
          <a:stretch>
            <a:fillRect/>
          </a:stretch>
        </p:blipFill>
        <p:spPr>
          <a:xfrm>
            <a:off x="0" y="4403833"/>
            <a:ext cx="2921875" cy="3005959"/>
          </a:xfrm>
          <a:prstGeom prst="rect">
            <a:avLst/>
          </a:prstGeom>
        </p:spPr>
      </p:pic>
      <p:pic>
        <p:nvPicPr>
          <p:cNvPr id="9" name="图片 8" descr="绿色的草地上&#10;&#10;AI 生成的内容可能不正确。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9" t="15263" r="4491" b="24200"/>
          <a:stretch>
            <a:fillRect/>
          </a:stretch>
        </p:blipFill>
        <p:spPr>
          <a:xfrm>
            <a:off x="7670553" y="4403833"/>
            <a:ext cx="4521447" cy="3006000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 rot="2576558">
            <a:off x="8231437" y="3467157"/>
            <a:ext cx="5351205" cy="3865447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429922" y="7409792"/>
            <a:ext cx="6957849" cy="25960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474371" y="1807780"/>
            <a:ext cx="6957849" cy="25960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385738" y="5399880"/>
            <a:ext cx="1744717" cy="906327"/>
          </a:xfrm>
          <a:prstGeom prst="line">
            <a:avLst/>
          </a:prstGeom>
          <a:ln w="38100">
            <a:solidFill>
              <a:srgbClr val="FF0000"/>
            </a:solidFill>
            <a:prstDash val="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96382" y="7495346"/>
            <a:ext cx="292187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(a) Go three times in a circular orbit</a:t>
            </a:r>
            <a:endParaRPr lang="zh-CN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018257" y="7495346"/>
            <a:ext cx="451766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(b) Follow a zigzag trajectory con- </a:t>
            </a:r>
            <a:r>
              <a:rPr lang="en-US" altLang="zh-CN" sz="2200" dirty="0" err="1">
                <a:latin typeface="Arial" panose="020B0604020202020204" pitchFamily="34" charset="0"/>
                <a:cs typeface="Arial" panose="020B0604020202020204" pitchFamily="34" charset="0"/>
              </a:rPr>
              <a:t>sisting</a:t>
            </a:r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 of 9 segments</a:t>
            </a:r>
            <a:endParaRPr lang="zh-CN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626446" y="7495346"/>
            <a:ext cx="456555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200" dirty="0">
                <a:latin typeface="Arial" panose="020B0604020202020204" pitchFamily="34" charset="0"/>
                <a:cs typeface="Arial" panose="020B0604020202020204" pitchFamily="34" charset="0"/>
              </a:rPr>
              <a:t>(c) Detect the position of the blue car, hover near it after approaching</a:t>
            </a:r>
            <a:endParaRPr lang="zh-CN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 descr="图片包含 草, 风筝, 小孩, 男人&#10;&#10;AI 生成的内容可能不正确。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2" b="40462"/>
          <a:stretch>
            <a:fillRect/>
          </a:stretch>
        </p:blipFill>
        <p:spPr>
          <a:xfrm>
            <a:off x="3018257" y="4403834"/>
            <a:ext cx="4517660" cy="30059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题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1428</Words>
  <Application>WPS 演示</Application>
  <PresentationFormat>自定义</PresentationFormat>
  <Paragraphs>143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0" baseType="lpstr">
      <vt:lpstr>Arial</vt:lpstr>
      <vt:lpstr>宋体</vt:lpstr>
      <vt:lpstr>Wingdings</vt:lpstr>
      <vt:lpstr>JetBrains Mono</vt:lpstr>
      <vt:lpstr>Segoe Print</vt:lpstr>
      <vt:lpstr>Calibri (正文)</vt:lpstr>
      <vt:lpstr>Calibri</vt:lpstr>
      <vt:lpstr>等线 Light</vt:lpstr>
      <vt:lpstr>等线</vt:lpstr>
      <vt:lpstr>微软雅黑</vt:lpstr>
      <vt:lpstr>MS PGothic</vt:lpstr>
      <vt:lpstr>Arial Unicode MS</vt:lpstr>
      <vt:lpstr>Calibri Light</vt:lpstr>
      <vt:lpstr>Office 2013 - 2022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赵子涵</dc:creator>
  <cp:lastModifiedBy>朱雨淋</cp:lastModifiedBy>
  <cp:revision>183</cp:revision>
  <dcterms:created xsi:type="dcterms:W3CDTF">2023-08-09T12:44:00Z</dcterms:created>
  <dcterms:modified xsi:type="dcterms:W3CDTF">2025-04-15T23:12:40Z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2052-12.1.0.20784</vt:lpwstr>
  </property>
</Properties>
</file>

<file path=docProps/thumbnail.jpeg>
</file>